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8" r:id="rId2"/>
  </p:sldMasterIdLst>
  <p:notesMasterIdLst>
    <p:notesMasterId r:id="rId44"/>
  </p:notesMasterIdLst>
  <p:sldIdLst>
    <p:sldId id="358" r:id="rId3"/>
    <p:sldId id="344" r:id="rId4"/>
    <p:sldId id="338" r:id="rId5"/>
    <p:sldId id="387" r:id="rId6"/>
    <p:sldId id="388" r:id="rId7"/>
    <p:sldId id="389" r:id="rId8"/>
    <p:sldId id="390" r:id="rId9"/>
    <p:sldId id="431" r:id="rId10"/>
    <p:sldId id="391" r:id="rId11"/>
    <p:sldId id="392" r:id="rId12"/>
    <p:sldId id="393" r:id="rId13"/>
    <p:sldId id="394" r:id="rId14"/>
    <p:sldId id="395" r:id="rId15"/>
    <p:sldId id="396" r:id="rId16"/>
    <p:sldId id="397" r:id="rId17"/>
    <p:sldId id="398" r:id="rId18"/>
    <p:sldId id="399" r:id="rId19"/>
    <p:sldId id="400" r:id="rId20"/>
    <p:sldId id="401" r:id="rId21"/>
    <p:sldId id="402" r:id="rId22"/>
    <p:sldId id="403" r:id="rId23"/>
    <p:sldId id="404" r:id="rId24"/>
    <p:sldId id="405" r:id="rId25"/>
    <p:sldId id="406" r:id="rId26"/>
    <p:sldId id="407" r:id="rId27"/>
    <p:sldId id="408" r:id="rId28"/>
    <p:sldId id="409" r:id="rId29"/>
    <p:sldId id="429" r:id="rId30"/>
    <p:sldId id="412" r:id="rId31"/>
    <p:sldId id="411" r:id="rId32"/>
    <p:sldId id="413" r:id="rId33"/>
    <p:sldId id="414" r:id="rId34"/>
    <p:sldId id="415" r:id="rId35"/>
    <p:sldId id="416" r:id="rId36"/>
    <p:sldId id="432" r:id="rId37"/>
    <p:sldId id="417" r:id="rId38"/>
    <p:sldId id="418" r:id="rId39"/>
    <p:sldId id="419" r:id="rId40"/>
    <p:sldId id="420" r:id="rId41"/>
    <p:sldId id="421" r:id="rId42"/>
    <p:sldId id="386" r:id="rId43"/>
  </p:sldIdLst>
  <p:sldSz cx="10693400" cy="7561263"/>
  <p:notesSz cx="6797675" cy="9926638"/>
  <p:defaultTextStyle>
    <a:defPPr>
      <a:defRPr lang="en-GB"/>
    </a:defPPr>
    <a:lvl1pPr marL="0" indent="0" algn="l" defTabSz="1042872" rtl="0" eaLnBrk="1" latinLnBrk="0" hangingPunct="1">
      <a:spcBef>
        <a:spcPts val="0"/>
      </a:spcBef>
      <a:buClr>
        <a:schemeClr val="accent2"/>
      </a:buClr>
      <a:buFontTx/>
      <a:buNone/>
      <a:defRPr sz="2400" kern="1200">
        <a:solidFill>
          <a:schemeClr val="tx1"/>
        </a:solidFill>
        <a:latin typeface="+mn-lt"/>
        <a:ea typeface="+mn-ea"/>
        <a:cs typeface="+mn-cs"/>
      </a:defRPr>
    </a:lvl1pPr>
    <a:lvl2pPr marL="359936" indent="-359936" algn="l" defTabSz="1042872" rtl="0" eaLnBrk="1" latinLnBrk="0" hangingPunct="1">
      <a:spcBef>
        <a:spcPts val="0"/>
      </a:spcBef>
      <a:buClr>
        <a:schemeClr val="accent2"/>
      </a:buClr>
      <a:buSzPct val="80000"/>
      <a:buFont typeface="Wingdings" pitchFamily="2" charset="2"/>
      <a:buChar char="n"/>
      <a:defRPr sz="2200" kern="1200">
        <a:solidFill>
          <a:schemeClr val="tx1"/>
        </a:solidFill>
        <a:latin typeface="+mn-lt"/>
        <a:ea typeface="+mn-ea"/>
        <a:cs typeface="+mn-cs"/>
      </a:defRPr>
    </a:lvl2pPr>
    <a:lvl3pPr marL="719873" indent="-359936" algn="l" defTabSz="1042872" rtl="0" eaLnBrk="1" latinLnBrk="0" hangingPunct="1">
      <a:spcBef>
        <a:spcPts val="0"/>
      </a:spcBef>
      <a:buClr>
        <a:schemeClr val="accent2"/>
      </a:buClr>
      <a:buFont typeface="Wingdings 2" pitchFamily="18" charset="2"/>
      <a:buChar char=""/>
      <a:defRPr sz="2100" kern="1200" baseline="0">
        <a:solidFill>
          <a:schemeClr val="tx1"/>
        </a:solidFill>
        <a:latin typeface="+mn-lt"/>
        <a:ea typeface="+mn-ea"/>
        <a:cs typeface="+mn-cs"/>
      </a:defRPr>
    </a:lvl3pPr>
    <a:lvl4pPr marL="1079809" indent="-359936" algn="l" defTabSz="1042872" rtl="0" eaLnBrk="1" latinLnBrk="0" hangingPunct="1">
      <a:spcBef>
        <a:spcPts val="0"/>
      </a:spcBef>
      <a:buClr>
        <a:schemeClr val="accent2"/>
      </a:buClr>
      <a:buFont typeface="Arial" pitchFamily="34" charset="0"/>
      <a:buChar char="–"/>
      <a:defRPr sz="2100" kern="1200">
        <a:solidFill>
          <a:schemeClr val="tx1"/>
        </a:solidFill>
        <a:latin typeface="+mn-lt"/>
        <a:ea typeface="+mn-ea"/>
        <a:cs typeface="+mn-cs"/>
      </a:defRPr>
    </a:lvl4pPr>
    <a:lvl5pPr marL="1439746" indent="-359936" algn="l" defTabSz="1042872" rtl="0" eaLnBrk="1" latinLnBrk="0" hangingPunct="1">
      <a:spcBef>
        <a:spcPts val="0"/>
      </a:spcBef>
      <a:buClr>
        <a:schemeClr val="accent2"/>
      </a:buClr>
      <a:buFont typeface="Arial" pitchFamily="34" charset="0"/>
      <a:buChar char="–"/>
      <a:defRPr sz="2100" kern="1200">
        <a:solidFill>
          <a:schemeClr val="tx1"/>
        </a:solidFill>
        <a:latin typeface="+mn-lt"/>
        <a:ea typeface="+mn-ea"/>
        <a:cs typeface="+mn-cs"/>
      </a:defRPr>
    </a:lvl5pPr>
    <a:lvl6pPr marL="1799682" indent="-359936" algn="l" defTabSz="1042872" rtl="0" eaLnBrk="1" latinLnBrk="0" hangingPunct="1">
      <a:spcBef>
        <a:spcPts val="0"/>
      </a:spcBef>
      <a:buClr>
        <a:schemeClr val="accent2"/>
      </a:buClr>
      <a:buFont typeface="Arial" pitchFamily="34" charset="0"/>
      <a:buChar char="–"/>
      <a:defRPr sz="2100" kern="1200">
        <a:solidFill>
          <a:schemeClr val="tx1"/>
        </a:solidFill>
        <a:latin typeface="+mn-lt"/>
        <a:ea typeface="+mn-ea"/>
        <a:cs typeface="+mn-cs"/>
      </a:defRPr>
    </a:lvl6pPr>
    <a:lvl7pPr marL="2159619" indent="-359936" algn="l" defTabSz="1042872" rtl="0" eaLnBrk="1" latinLnBrk="0" hangingPunct="1">
      <a:spcBef>
        <a:spcPts val="0"/>
      </a:spcBef>
      <a:buClr>
        <a:schemeClr val="accent2"/>
      </a:buClr>
      <a:buFont typeface="Arial" pitchFamily="34" charset="0"/>
      <a:buChar char="–"/>
      <a:defRPr sz="2100" kern="1200">
        <a:solidFill>
          <a:schemeClr val="tx1"/>
        </a:solidFill>
        <a:latin typeface="+mn-lt"/>
        <a:ea typeface="+mn-ea"/>
        <a:cs typeface="+mn-cs"/>
      </a:defRPr>
    </a:lvl7pPr>
    <a:lvl8pPr marL="2519555" indent="-359936" algn="l" defTabSz="1042872" rtl="0" eaLnBrk="1" latinLnBrk="0" hangingPunct="1">
      <a:spcBef>
        <a:spcPts val="0"/>
      </a:spcBef>
      <a:buClr>
        <a:schemeClr val="accent2"/>
      </a:buClr>
      <a:buFont typeface="Arial" pitchFamily="34" charset="0"/>
      <a:buChar char="–"/>
      <a:defRPr sz="2100" kern="1200" baseline="0">
        <a:solidFill>
          <a:schemeClr val="tx1"/>
        </a:solidFill>
        <a:latin typeface="+mn-lt"/>
        <a:ea typeface="+mn-ea"/>
        <a:cs typeface="+mn-cs"/>
      </a:defRPr>
    </a:lvl8pPr>
    <a:lvl9pPr marL="2879492" indent="-359936" algn="l" defTabSz="1042872" rtl="0" eaLnBrk="1" latinLnBrk="0" hangingPunct="1">
      <a:spcBef>
        <a:spcPts val="0"/>
      </a:spcBef>
      <a:buClr>
        <a:schemeClr val="accent2"/>
      </a:buClr>
      <a:buFont typeface="Arial" pitchFamily="34" charset="0"/>
      <a:buChar char="–"/>
      <a:defRPr sz="2100" kern="1200" baseline="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4">
          <p15:clr>
            <a:srgbClr val="A4A3A4"/>
          </p15:clr>
        </p15:guide>
        <p15:guide id="2" orient="horz" pos="4694">
          <p15:clr>
            <a:srgbClr val="A4A3A4"/>
          </p15:clr>
        </p15:guide>
        <p15:guide id="3" orient="horz" pos="748">
          <p15:clr>
            <a:srgbClr val="A4A3A4"/>
          </p15:clr>
        </p15:guide>
        <p15:guide id="4" orient="horz" pos="4335">
          <p15:clr>
            <a:srgbClr val="A4A3A4"/>
          </p15:clr>
        </p15:guide>
        <p15:guide id="5" orient="horz" pos="889">
          <p15:clr>
            <a:srgbClr val="A4A3A4"/>
          </p15:clr>
        </p15:guide>
        <p15:guide id="6" pos="188">
          <p15:clr>
            <a:srgbClr val="A4A3A4"/>
          </p15:clr>
        </p15:guide>
        <p15:guide id="7" pos="6543">
          <p15:clr>
            <a:srgbClr val="A4A3A4"/>
          </p15:clr>
        </p15:guide>
        <p15:guide id="8" pos="3312">
          <p15:clr>
            <a:srgbClr val="A4A3A4"/>
          </p15:clr>
        </p15:guide>
        <p15:guide id="9" pos="342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dget Woods-Ballard" initials="BW"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33CC33"/>
    <a:srgbClr val="0000FF"/>
    <a:srgbClr val="6666FF"/>
    <a:srgbClr val="3366FF"/>
    <a:srgbClr val="9966FF"/>
    <a:srgbClr val="DFE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CEF6447A-24EA-4742-A8FB-1DF080B5CEFA}">
  <a:tblStyle styleId="{CEF6447A-24EA-4742-A8FB-1DF080B5CEFA}" styleName="HR Wallingford Table">
    <a:wholeTbl>
      <a:tcTxStyle>
        <a:fontRef idx="minor">
          <a:prstClr val="black"/>
        </a:fontRef>
        <a:schemeClr val="dk1"/>
      </a:tcTxStyle>
      <a:tcStyle>
        <a:tcBdr>
          <a:left>
            <a:ln w="6350" cmpd="sng">
              <a:solidFill>
                <a:schemeClr val="lt2"/>
              </a:solidFill>
            </a:ln>
          </a:left>
          <a:right>
            <a:ln w="6350" cmpd="sng">
              <a:solidFill>
                <a:schemeClr val="lt2"/>
              </a:solidFill>
            </a:ln>
          </a:right>
          <a:top>
            <a:ln w="6350" cmpd="sng">
              <a:solidFill>
                <a:schemeClr val="accent1"/>
              </a:solidFill>
            </a:ln>
          </a:top>
          <a:bottom>
            <a:ln w="6350" cmpd="sng">
              <a:solidFill>
                <a:schemeClr val="accent1"/>
              </a:solidFill>
            </a:ln>
          </a:bottom>
          <a:insideH>
            <a:ln w="6350" cmpd="sng">
              <a:solidFill>
                <a:schemeClr val="lt2"/>
              </a:solidFill>
            </a:ln>
          </a:insideH>
          <a:insideV>
            <a:ln w="6350" cmpd="sng">
              <a:solidFill>
                <a:schemeClr val="lt2"/>
              </a:solidFill>
            </a:ln>
          </a:insideV>
        </a:tcBdr>
        <a:fill>
          <a:solidFill>
            <a:schemeClr val="lt1"/>
          </a:solidFill>
        </a:fill>
      </a:tcStyle>
    </a:wholeTbl>
    <a:band1H>
      <a:tcStyle>
        <a:tcBdr/>
      </a:tcStyle>
    </a:band1H>
    <a:band2H>
      <a:tcStyle>
        <a:tcBdr>
          <a:insideV>
            <a:ln w="6350" cmpd="sng">
              <a:solidFill>
                <a:schemeClr val="lt1"/>
              </a:solidFill>
            </a:ln>
          </a:insideV>
        </a:tcBdr>
        <a:fill>
          <a:solidFill>
            <a:schemeClr val="lt2"/>
          </a:solidFill>
        </a:fill>
      </a:tcStyle>
    </a:band2H>
    <a:band1V>
      <a:tcStyle>
        <a:tcBdr/>
      </a:tcStyle>
    </a:band1V>
    <a:band2V>
      <a:tcStyle>
        <a:tcBdr/>
      </a:tcStyle>
    </a:band2V>
    <a:lastCol>
      <a:tcTxStyle b="on">
        <a:fontRef idx="minor">
          <a:prstClr val="black"/>
        </a:fontRef>
        <a:schemeClr val="lt1"/>
      </a:tcTxStyle>
      <a:tcStyle>
        <a:tcBdr/>
      </a:tcStyle>
    </a:lastCol>
    <a:firstCol>
      <a:tcTxStyle>
        <a:fontRef idx="minor">
          <a:prstClr val="black"/>
        </a:fontRef>
        <a:schemeClr val="accent1"/>
      </a:tcTxStyle>
      <a:tcStyle>
        <a:tcBdr/>
      </a:tcStyle>
    </a:firstCol>
    <a:lastRow>
      <a:tcTxStyle>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top>
            <a:ln w="12700" cmpd="sng">
              <a:solidFill>
                <a:schemeClr val="accent1"/>
              </a:solidFill>
            </a:ln>
          </a:top>
          <a:bottom>
            <a:ln w="12700" cmpd="sng">
              <a:solidFill>
                <a:schemeClr val="accen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86434" autoAdjust="0"/>
  </p:normalViewPr>
  <p:slideViewPr>
    <p:cSldViewPr snapToGrid="0" showGuides="1">
      <p:cViewPr>
        <p:scale>
          <a:sx n="90" d="100"/>
          <a:sy n="90" d="100"/>
        </p:scale>
        <p:origin x="-1596" y="-30"/>
      </p:cViewPr>
      <p:guideLst>
        <p:guide orient="horz" pos="204"/>
        <p:guide orient="horz" pos="4694"/>
        <p:guide orient="horz" pos="748"/>
        <p:guide orient="horz" pos="4335"/>
        <p:guide orient="horz" pos="889"/>
        <p:guide pos="188"/>
        <p:guide pos="6543"/>
        <p:guide pos="3312"/>
        <p:guide pos="3428"/>
        <p:guide pos="6387"/>
      </p:guideLst>
    </p:cSldViewPr>
  </p:slideViewPr>
  <p:outlineViewPr>
    <p:cViewPr>
      <p:scale>
        <a:sx n="33" d="100"/>
        <a:sy n="33" d="100"/>
      </p:scale>
      <p:origin x="0" y="1068"/>
    </p:cViewPr>
  </p:outlineViewPr>
  <p:notesTextViewPr>
    <p:cViewPr>
      <p:scale>
        <a:sx n="1" d="1"/>
        <a:sy n="1" d="1"/>
      </p:scale>
      <p:origin x="0" y="0"/>
    </p:cViewPr>
  </p:notesTextViewPr>
  <p:notesViewPr>
    <p:cSldViewPr snapToGrid="0" showGuides="1">
      <p:cViewPr>
        <p:scale>
          <a:sx n="110" d="100"/>
          <a:sy n="110" d="100"/>
        </p:scale>
        <p:origin x="-3264" y="1896"/>
      </p:cViewPr>
      <p:guideLst>
        <p:guide orient="horz" pos="3126"/>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GB" dirty="0"/>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117F5BBC-3886-4D4D-884F-D8B21292CE1C}" type="datetimeFigureOut">
              <a:rPr lang="en-GB" smtClean="0"/>
              <a:t>02/11/2017</a:t>
            </a:fld>
            <a:endParaRPr lang="en-GB" dirty="0"/>
          </a:p>
        </p:txBody>
      </p:sp>
      <p:sp>
        <p:nvSpPr>
          <p:cNvPr id="4" name="Slide Image Placeholder 3"/>
          <p:cNvSpPr>
            <a:spLocks noGrp="1" noRot="1" noChangeAspect="1"/>
          </p:cNvSpPr>
          <p:nvPr>
            <p:ph type="sldImg" idx="2"/>
          </p:nvPr>
        </p:nvSpPr>
        <p:spPr>
          <a:xfrm>
            <a:off x="766763" y="744538"/>
            <a:ext cx="5264150" cy="3722687"/>
          </a:xfrm>
          <a:prstGeom prst="rect">
            <a:avLst/>
          </a:prstGeom>
          <a:noFill/>
          <a:ln w="12700">
            <a:solidFill>
              <a:prstClr val="black"/>
            </a:solidFill>
          </a:ln>
        </p:spPr>
        <p:txBody>
          <a:bodyPr vert="horz" lIns="95562" tIns="47781" rIns="95562" bIns="47781" rtlCol="0" anchor="ctr"/>
          <a:lstStyle/>
          <a:p>
            <a:endParaRPr lang="en-GB" dirty="0"/>
          </a:p>
        </p:txBody>
      </p:sp>
      <p:sp>
        <p:nvSpPr>
          <p:cNvPr id="5" name="Notes Placeholder 4"/>
          <p:cNvSpPr>
            <a:spLocks noGrp="1"/>
          </p:cNvSpPr>
          <p:nvPr>
            <p:ph type="body" sz="quarter" idx="3"/>
          </p:nvPr>
        </p:nvSpPr>
        <p:spPr>
          <a:xfrm>
            <a:off x="264695" y="4715153"/>
            <a:ext cx="6172200" cy="4466987"/>
          </a:xfrm>
          <a:prstGeom prst="rect">
            <a:avLst/>
          </a:prstGeom>
        </p:spPr>
        <p:txBody>
          <a:bodyPr vert="horz" lIns="95562" tIns="47781" rIns="95562" bIns="4778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4E4C8975-CA6E-45EC-AA23-3681907697BC}" type="slidenum">
              <a:rPr lang="en-GB" smtClean="0"/>
              <a:t>‹#›</a:t>
            </a:fld>
            <a:endParaRPr lang="en-GB" dirty="0"/>
          </a:p>
        </p:txBody>
      </p:sp>
    </p:spTree>
    <p:extLst>
      <p:ext uri="{BB962C8B-B14F-4D97-AF65-F5344CB8AC3E}">
        <p14:creationId xmlns:p14="http://schemas.microsoft.com/office/powerpoint/2010/main" val="3189823378"/>
      </p:ext>
    </p:extLst>
  </p:cSld>
  <p:clrMap bg1="lt1" tx1="dk1" bg2="lt2" tx2="dk2" accent1="accent1" accent2="accent2" accent3="accent3" accent4="accent4" accent5="accent5" accent6="accent6" hlink="hlink" folHlink="folHlink"/>
  <p:notesStyle>
    <a:lvl1pPr marL="0" algn="l" defTabSz="914239" rtl="0" eaLnBrk="1" latinLnBrk="0" hangingPunct="1">
      <a:defRPr sz="1300" kern="1200">
        <a:solidFill>
          <a:schemeClr val="tx1"/>
        </a:solidFill>
        <a:latin typeface="+mn-lt"/>
        <a:ea typeface="+mn-ea"/>
        <a:cs typeface="+mn-cs"/>
      </a:defRPr>
    </a:lvl1pPr>
    <a:lvl2pPr marL="742870" indent="-285750" algn="l" defTabSz="914239"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1199989" indent="-285750" algn="l" defTabSz="914239"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3pPr>
    <a:lvl4pPr marL="1657108" indent="-285750" algn="l" defTabSz="914239"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4pPr>
    <a:lvl5pPr marL="2114227" indent="-285750" algn="l" defTabSz="914239"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5pPr>
    <a:lvl6pPr marL="2285597" algn="l" defTabSz="914239" rtl="0" eaLnBrk="1" latinLnBrk="0" hangingPunct="1">
      <a:defRPr sz="1300" kern="1200">
        <a:solidFill>
          <a:schemeClr val="tx1"/>
        </a:solidFill>
        <a:latin typeface="+mn-lt"/>
        <a:ea typeface="+mn-ea"/>
        <a:cs typeface="+mn-cs"/>
      </a:defRPr>
    </a:lvl6pPr>
    <a:lvl7pPr marL="2742716" algn="l" defTabSz="914239" rtl="0" eaLnBrk="1" latinLnBrk="0" hangingPunct="1">
      <a:defRPr sz="1300" kern="1200">
        <a:solidFill>
          <a:schemeClr val="tx1"/>
        </a:solidFill>
        <a:latin typeface="+mn-lt"/>
        <a:ea typeface="+mn-ea"/>
        <a:cs typeface="+mn-cs"/>
      </a:defRPr>
    </a:lvl7pPr>
    <a:lvl8pPr marL="3199836" algn="l" defTabSz="914239" rtl="0" eaLnBrk="1" latinLnBrk="0" hangingPunct="1">
      <a:defRPr sz="1300" kern="1200">
        <a:solidFill>
          <a:schemeClr val="tx1"/>
        </a:solidFill>
        <a:latin typeface="+mn-lt"/>
        <a:ea typeface="+mn-ea"/>
        <a:cs typeface="+mn-cs"/>
      </a:defRPr>
    </a:lvl8pPr>
    <a:lvl9pPr marL="3656954" algn="l" defTabSz="91423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new SuDS Construction Guidance was launched on 1 November 2017 as document C768, which can be downloaded from the </a:t>
            </a:r>
            <a:r>
              <a:rPr lang="en-GB" dirty="0" smtClean="0"/>
              <a:t>CIRIA and susdrain websites.</a:t>
            </a:r>
            <a:endParaRPr lang="en-GB" dirty="0"/>
          </a:p>
        </p:txBody>
      </p:sp>
      <p:sp>
        <p:nvSpPr>
          <p:cNvPr id="4" name="Slide Number Placeholder 3"/>
          <p:cNvSpPr>
            <a:spLocks noGrp="1"/>
          </p:cNvSpPr>
          <p:nvPr>
            <p:ph type="sldNum" sz="quarter" idx="10"/>
          </p:nvPr>
        </p:nvSpPr>
        <p:spPr/>
        <p:txBody>
          <a:bodyPr/>
          <a:lstStyle/>
          <a:p>
            <a:fld id="{4E4C8975-CA6E-45EC-AA23-3681907697BC}" type="slidenum">
              <a:rPr lang="en-GB" smtClean="0"/>
              <a:t>1</a:t>
            </a:fld>
            <a:endParaRPr lang="en-GB" dirty="0"/>
          </a:p>
        </p:txBody>
      </p:sp>
      <p:sp>
        <p:nvSpPr>
          <p:cNvPr id="5" name="TextBox 1"/>
          <p:cNvSpPr txBox="1"/>
          <p:nvPr/>
        </p:nvSpPr>
        <p:spPr>
          <a:xfrm rot="20228670">
            <a:off x="1720444" y="6472875"/>
            <a:ext cx="4140200" cy="1523494"/>
          </a:xfrm>
          <a:prstGeom prst="rect">
            <a:avLst/>
          </a:prstGeom>
          <a:solidFill>
            <a:srgbClr val="CCFFFF">
              <a:alpha val="70000"/>
            </a:srgbClr>
          </a:solidFill>
          <a:ln>
            <a:solidFill>
              <a:srgbClr val="FFC000"/>
            </a:solidFill>
          </a:ln>
        </p:spPr>
        <p:txBody>
          <a:bodyPr>
            <a:spAutoFit/>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defTabSz="914400">
              <a:buClrTx/>
              <a:defRPr/>
            </a:pPr>
            <a:r>
              <a:rPr lang="en-GB" sz="1600" b="1" dirty="0" smtClean="0">
                <a:solidFill>
                  <a:srgbClr val="FF0000"/>
                </a:solidFill>
                <a:latin typeface="Calibri"/>
              </a:rPr>
              <a:t>Use of presentation and images</a:t>
            </a:r>
          </a:p>
          <a:p>
            <a:pPr defTabSz="914400">
              <a:buClrTx/>
              <a:defRPr/>
            </a:pPr>
            <a:endParaRPr lang="en-GB" sz="1100" dirty="0" smtClean="0">
              <a:solidFill>
                <a:srgbClr val="FF0000"/>
              </a:solidFill>
              <a:latin typeface="Calibri"/>
            </a:endParaRPr>
          </a:p>
          <a:p>
            <a:pPr defTabSz="914400">
              <a:buClrTx/>
              <a:defRPr/>
            </a:pPr>
            <a:r>
              <a:rPr lang="en-GB" sz="1100" b="1" dirty="0" smtClean="0">
                <a:solidFill>
                  <a:srgbClr val="FF0000"/>
                </a:solidFill>
                <a:latin typeface="Calibri"/>
              </a:rPr>
              <a:t>Presentation</a:t>
            </a:r>
            <a:endParaRPr lang="en-GB" sz="1100" b="1" dirty="0">
              <a:solidFill>
                <a:srgbClr val="FF0000"/>
              </a:solidFill>
              <a:latin typeface="Calibri"/>
            </a:endParaRPr>
          </a:p>
          <a:p>
            <a:pPr defTabSz="914400">
              <a:buClrTx/>
              <a:defRPr/>
            </a:pPr>
            <a:r>
              <a:rPr lang="en-GB" sz="1100" dirty="0" smtClean="0">
                <a:solidFill>
                  <a:srgbClr val="FF0000"/>
                </a:solidFill>
                <a:latin typeface="Calibri"/>
              </a:rPr>
              <a:t>Please make use of the presentation and feel free to adapt as required. Please also acknowledge its source as CIRIA and susdrain</a:t>
            </a:r>
          </a:p>
          <a:p>
            <a:pPr defTabSz="914400">
              <a:buClrTx/>
              <a:defRPr/>
            </a:pPr>
            <a:endParaRPr lang="en-GB" sz="1100" dirty="0">
              <a:solidFill>
                <a:srgbClr val="FF0000"/>
              </a:solidFill>
              <a:latin typeface="Calibri"/>
            </a:endParaRPr>
          </a:p>
          <a:p>
            <a:pPr defTabSz="914400">
              <a:buClrTx/>
              <a:defRPr/>
            </a:pPr>
            <a:r>
              <a:rPr lang="en-GB" sz="1100" b="1" dirty="0" smtClean="0">
                <a:solidFill>
                  <a:srgbClr val="FF0000"/>
                </a:solidFill>
                <a:latin typeface="Calibri"/>
              </a:rPr>
              <a:t>Images</a:t>
            </a:r>
          </a:p>
          <a:p>
            <a:pPr defTabSz="914400">
              <a:buClrTx/>
              <a:defRPr/>
            </a:pPr>
            <a:r>
              <a:rPr lang="en-GB" sz="1100" dirty="0" smtClean="0">
                <a:solidFill>
                  <a:srgbClr val="FF0000"/>
                </a:solidFill>
                <a:latin typeface="Calibri"/>
              </a:rPr>
              <a:t>When using images  please acknowledge  their source as CIRIA</a:t>
            </a:r>
            <a:endParaRPr lang="en-GB" sz="1100" dirty="0">
              <a:solidFill>
                <a:srgbClr val="FF0000"/>
              </a:solidFill>
              <a:latin typeface="Calibri"/>
            </a:endParaRPr>
          </a:p>
        </p:txBody>
      </p:sp>
    </p:spTree>
    <p:extLst>
      <p:ext uri="{BB962C8B-B14F-4D97-AF65-F5344CB8AC3E}">
        <p14:creationId xmlns:p14="http://schemas.microsoft.com/office/powerpoint/2010/main" val="2373541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39" rtl="0" eaLnBrk="1" fontAlgn="auto" latinLnBrk="0" hangingPunct="1">
              <a:lnSpc>
                <a:spcPct val="100000"/>
              </a:lnSpc>
              <a:spcBef>
                <a:spcPts val="0"/>
              </a:spcBef>
              <a:spcAft>
                <a:spcPts val="0"/>
              </a:spcAft>
              <a:buClrTx/>
              <a:buSzTx/>
              <a:buFontTx/>
              <a:buNone/>
              <a:tabLst/>
              <a:defRPr/>
            </a:pPr>
            <a:r>
              <a:rPr lang="en-GB" dirty="0"/>
              <a:t>As part of the initial industry survey and through the Project Steering Group a wide range of ‘good advice’ was received.  This is presented through a ‘traffic light system’ relevant to the chapter in which it is found.  </a:t>
            </a:r>
            <a:endParaRPr lang="en-GB" dirty="0" smtClean="0"/>
          </a:p>
          <a:p>
            <a:pPr marL="0" marR="0" lvl="0" indent="0" algn="l" defTabSz="914239"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239" rtl="0" eaLnBrk="1" fontAlgn="auto" latinLnBrk="0" hangingPunct="1">
              <a:lnSpc>
                <a:spcPct val="100000"/>
              </a:lnSpc>
              <a:spcBef>
                <a:spcPts val="0"/>
              </a:spcBef>
              <a:spcAft>
                <a:spcPts val="0"/>
              </a:spcAft>
              <a:buClrTx/>
              <a:buSzTx/>
              <a:buFontTx/>
              <a:buNone/>
              <a:tabLst/>
              <a:defRPr/>
            </a:pPr>
            <a:r>
              <a:rPr lang="en-GB" b="1" dirty="0" smtClean="0"/>
              <a:t>Handy </a:t>
            </a:r>
            <a:r>
              <a:rPr lang="en-GB" b="1" dirty="0"/>
              <a:t>Hints </a:t>
            </a:r>
            <a:r>
              <a:rPr lang="en-GB" sz="1300" kern="1200" dirty="0">
                <a:solidFill>
                  <a:schemeClr val="tx1"/>
                </a:solidFill>
                <a:effectLst/>
                <a:latin typeface="+mn-lt"/>
                <a:ea typeface="+mn-ea"/>
                <a:cs typeface="+mn-cs"/>
              </a:rPr>
              <a:t>anticipate problems, so they can be avoided, or offer a simple solution to a common problem, which may be useful.</a:t>
            </a:r>
            <a:r>
              <a:rPr lang="en-GB" dirty="0"/>
              <a:t>  </a:t>
            </a:r>
            <a:endParaRPr lang="en-GB" dirty="0" smtClean="0"/>
          </a:p>
          <a:p>
            <a:pPr marL="0" marR="0" lvl="0" indent="0" algn="l" defTabSz="914239"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239" rtl="0" eaLnBrk="1" fontAlgn="auto" latinLnBrk="0" hangingPunct="1">
              <a:lnSpc>
                <a:spcPct val="100000"/>
              </a:lnSpc>
              <a:spcBef>
                <a:spcPts val="0"/>
              </a:spcBef>
              <a:spcAft>
                <a:spcPts val="0"/>
              </a:spcAft>
              <a:buClrTx/>
              <a:buSzTx/>
              <a:buFontTx/>
              <a:buNone/>
              <a:tabLst/>
              <a:defRPr/>
            </a:pPr>
            <a:r>
              <a:rPr lang="en-GB" b="1" dirty="0" smtClean="0"/>
              <a:t>Watch </a:t>
            </a:r>
            <a:r>
              <a:rPr lang="en-GB" b="1" dirty="0"/>
              <a:t>points </a:t>
            </a:r>
            <a:r>
              <a:rPr lang="en-GB" sz="1300" kern="1200" dirty="0">
                <a:solidFill>
                  <a:schemeClr val="tx1"/>
                </a:solidFill>
                <a:effectLst/>
                <a:latin typeface="+mn-lt"/>
                <a:ea typeface="+mn-ea"/>
                <a:cs typeface="+mn-cs"/>
              </a:rPr>
              <a:t>identify potential problems to be particularly aware of, as they frequently occur on site.</a:t>
            </a:r>
            <a:r>
              <a:rPr lang="en-GB" dirty="0"/>
              <a:t>  </a:t>
            </a:r>
            <a:endParaRPr lang="en-GB" dirty="0" smtClean="0"/>
          </a:p>
          <a:p>
            <a:pPr marL="0" marR="0" lvl="0" indent="0" algn="l" defTabSz="914239"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239" rtl="0" eaLnBrk="1" fontAlgn="auto" latinLnBrk="0" hangingPunct="1">
              <a:lnSpc>
                <a:spcPct val="100000"/>
              </a:lnSpc>
              <a:spcBef>
                <a:spcPts val="0"/>
              </a:spcBef>
              <a:spcAft>
                <a:spcPts val="0"/>
              </a:spcAft>
              <a:buClrTx/>
              <a:buSzTx/>
              <a:buFontTx/>
              <a:buNone/>
              <a:tabLst/>
              <a:defRPr/>
            </a:pPr>
            <a:r>
              <a:rPr lang="en-GB" b="1" dirty="0" smtClean="0"/>
              <a:t>Hold </a:t>
            </a:r>
            <a:r>
              <a:rPr lang="en-GB" b="1" dirty="0"/>
              <a:t>points </a:t>
            </a:r>
            <a:r>
              <a:rPr lang="en-GB" sz="1300" kern="1200" dirty="0">
                <a:solidFill>
                  <a:schemeClr val="tx1"/>
                </a:solidFill>
                <a:effectLst/>
                <a:latin typeface="+mn-lt"/>
                <a:ea typeface="+mn-ea"/>
                <a:cs typeface="+mn-cs"/>
              </a:rPr>
              <a:t>identify points in the construction process where the works must be inspected prior to continuing with their construction.</a:t>
            </a:r>
          </a:p>
          <a:p>
            <a:endParaRPr lang="en-GB" dirty="0"/>
          </a:p>
        </p:txBody>
      </p:sp>
      <p:sp>
        <p:nvSpPr>
          <p:cNvPr id="4" name="Slide Number Placeholder 3"/>
          <p:cNvSpPr>
            <a:spLocks noGrp="1"/>
          </p:cNvSpPr>
          <p:nvPr>
            <p:ph type="sldNum" sz="quarter" idx="10"/>
          </p:nvPr>
        </p:nvSpPr>
        <p:spPr/>
        <p:txBody>
          <a:bodyPr/>
          <a:lstStyle/>
          <a:p>
            <a:fld id="{4E4C8975-CA6E-45EC-AA23-3681907697BC}" type="slidenum">
              <a:rPr lang="en-GB" smtClean="0"/>
              <a:t>10</a:t>
            </a:fld>
            <a:endParaRPr lang="en-GB" dirty="0"/>
          </a:p>
        </p:txBody>
      </p:sp>
    </p:spTree>
    <p:extLst>
      <p:ext uri="{BB962C8B-B14F-4D97-AF65-F5344CB8AC3E}">
        <p14:creationId xmlns:p14="http://schemas.microsoft.com/office/powerpoint/2010/main" val="193273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Industry experience is also shared through a wide range of case studies.  Most chapters have ‘mini-case studies’ at the end, which explore a specific issue that has occurred on site.  </a:t>
            </a:r>
            <a:endParaRPr lang="en-GB" dirty="0" smtClean="0"/>
          </a:p>
          <a:p>
            <a:endParaRPr lang="en-GB" dirty="0"/>
          </a:p>
          <a:p>
            <a:r>
              <a:rPr lang="en-GB" dirty="0" smtClean="0"/>
              <a:t>Towards </a:t>
            </a:r>
            <a:r>
              <a:rPr lang="en-GB" dirty="0"/>
              <a:t>the end of the Guidance there are five major case studies that explore an entire project.  In both types of case study, the range of problems that have arisen on site are reviewed to identify what lessons can be learnt from them, and how these challenges can be avoided in the future.</a:t>
            </a:r>
          </a:p>
        </p:txBody>
      </p:sp>
      <p:sp>
        <p:nvSpPr>
          <p:cNvPr id="4" name="Slide Number Placeholder 3"/>
          <p:cNvSpPr>
            <a:spLocks noGrp="1"/>
          </p:cNvSpPr>
          <p:nvPr>
            <p:ph type="sldNum" sz="quarter" idx="10"/>
          </p:nvPr>
        </p:nvSpPr>
        <p:spPr/>
        <p:txBody>
          <a:bodyPr/>
          <a:lstStyle/>
          <a:p>
            <a:fld id="{4E4C8975-CA6E-45EC-AA23-3681907697BC}" type="slidenum">
              <a:rPr lang="en-GB" smtClean="0"/>
              <a:t>11</a:t>
            </a:fld>
            <a:endParaRPr lang="en-GB" dirty="0"/>
          </a:p>
        </p:txBody>
      </p:sp>
    </p:spTree>
    <p:extLst>
      <p:ext uri="{BB962C8B-B14F-4D97-AF65-F5344CB8AC3E}">
        <p14:creationId xmlns:p14="http://schemas.microsoft.com/office/powerpoint/2010/main" val="748417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 4 pillars of SuDS should underpin every SuDS project, unless the practical requirements of successfully constructing SuDS are understood these principles can easily be undermined.  </a:t>
            </a:r>
            <a:endParaRPr lang="en-GB" dirty="0" smtClean="0"/>
          </a:p>
          <a:p>
            <a:endParaRPr lang="en-GB" dirty="0"/>
          </a:p>
          <a:p>
            <a:r>
              <a:rPr lang="en-GB" dirty="0" smtClean="0"/>
              <a:t>The </a:t>
            </a:r>
            <a:r>
              <a:rPr lang="en-GB" dirty="0"/>
              <a:t>key lies in understanding the ways in which SuDS construction requires a different approach to ensure that the soils are maintained in good condition, so their structure will still sustain plant life, will drain effectively, and does not become polluted with silts or sediments, as trying to reinstate damaged soils can be very difficult to do.  </a:t>
            </a:r>
            <a:endParaRPr lang="en-GB" dirty="0" smtClean="0"/>
          </a:p>
          <a:p>
            <a:endParaRPr lang="en-GB" dirty="0"/>
          </a:p>
          <a:p>
            <a:r>
              <a:rPr lang="en-GB" dirty="0" smtClean="0"/>
              <a:t>Similarly</a:t>
            </a:r>
            <a:r>
              <a:rPr lang="en-GB" dirty="0"/>
              <a:t>, protecting and maintaining the existing trees and vegetation resource and/or specific habitats must be understood and planned, as they are very difficult to replace.</a:t>
            </a:r>
          </a:p>
        </p:txBody>
      </p:sp>
      <p:sp>
        <p:nvSpPr>
          <p:cNvPr id="4" name="Slide Number Placeholder 3"/>
          <p:cNvSpPr>
            <a:spLocks noGrp="1"/>
          </p:cNvSpPr>
          <p:nvPr>
            <p:ph type="sldNum" sz="quarter" idx="10"/>
          </p:nvPr>
        </p:nvSpPr>
        <p:spPr/>
        <p:txBody>
          <a:bodyPr/>
          <a:lstStyle/>
          <a:p>
            <a:fld id="{4E4C8975-CA6E-45EC-AA23-3681907697BC}" type="slidenum">
              <a:rPr lang="en-GB" smtClean="0"/>
              <a:t>12</a:t>
            </a:fld>
            <a:endParaRPr lang="en-GB" dirty="0"/>
          </a:p>
        </p:txBody>
      </p:sp>
    </p:spTree>
    <p:extLst>
      <p:ext uri="{BB962C8B-B14F-4D97-AF65-F5344CB8AC3E}">
        <p14:creationId xmlns:p14="http://schemas.microsoft.com/office/powerpoint/2010/main" val="301079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guidance has therefore sought to address these constructional challenges by working through the typical construction contract from the early planning stages through to completion and handover, but reconsidering it to understand what need to be done differently to enable the SuDS to be constructed successfully.</a:t>
            </a:r>
          </a:p>
        </p:txBody>
      </p:sp>
      <p:sp>
        <p:nvSpPr>
          <p:cNvPr id="4" name="Slide Number Placeholder 3"/>
          <p:cNvSpPr>
            <a:spLocks noGrp="1"/>
          </p:cNvSpPr>
          <p:nvPr>
            <p:ph type="sldNum" sz="quarter" idx="10"/>
          </p:nvPr>
        </p:nvSpPr>
        <p:spPr/>
        <p:txBody>
          <a:bodyPr/>
          <a:lstStyle/>
          <a:p>
            <a:fld id="{4E4C8975-CA6E-45EC-AA23-3681907697BC}" type="slidenum">
              <a:rPr lang="en-GB" smtClean="0"/>
              <a:t>13</a:t>
            </a:fld>
            <a:endParaRPr lang="en-GB" dirty="0"/>
          </a:p>
        </p:txBody>
      </p:sp>
    </p:spTree>
    <p:extLst>
      <p:ext uri="{BB962C8B-B14F-4D97-AF65-F5344CB8AC3E}">
        <p14:creationId xmlns:p14="http://schemas.microsoft.com/office/powerpoint/2010/main" val="4214258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initial chapters briefly explain what SuDS are, and what makes them different to traditional drainage.  The fact that soft SuDS can use vegetation to deliver surface water drainage can be a challenge to those only familiar with laying pipes and manhole chambers.  </a:t>
            </a:r>
            <a:endParaRPr lang="en-GB" dirty="0" smtClean="0"/>
          </a:p>
          <a:p>
            <a:endParaRPr lang="en-GB" dirty="0"/>
          </a:p>
          <a:p>
            <a:r>
              <a:rPr lang="en-GB" dirty="0" smtClean="0"/>
              <a:t>The </a:t>
            </a:r>
            <a:r>
              <a:rPr lang="en-GB" dirty="0"/>
              <a:t>need for care in their construction is explained alongside the way that they may affect the construction planning process, especially when the weather conditions and seasons affect their completion.</a:t>
            </a:r>
          </a:p>
        </p:txBody>
      </p:sp>
      <p:sp>
        <p:nvSpPr>
          <p:cNvPr id="4" name="Slide Number Placeholder 3"/>
          <p:cNvSpPr>
            <a:spLocks noGrp="1"/>
          </p:cNvSpPr>
          <p:nvPr>
            <p:ph type="sldNum" sz="quarter" idx="10"/>
          </p:nvPr>
        </p:nvSpPr>
        <p:spPr/>
        <p:txBody>
          <a:bodyPr/>
          <a:lstStyle/>
          <a:p>
            <a:fld id="{4E4C8975-CA6E-45EC-AA23-3681907697BC}" type="slidenum">
              <a:rPr lang="en-GB" smtClean="0"/>
              <a:t>14</a:t>
            </a:fld>
            <a:endParaRPr lang="en-GB" dirty="0"/>
          </a:p>
        </p:txBody>
      </p:sp>
    </p:spTree>
    <p:extLst>
      <p:ext uri="{BB962C8B-B14F-4D97-AF65-F5344CB8AC3E}">
        <p14:creationId xmlns:p14="http://schemas.microsoft.com/office/powerpoint/2010/main" val="202133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chapter considers the information that needs to be gathered and the issues that need to be understood prior to construction.</a:t>
            </a:r>
          </a:p>
        </p:txBody>
      </p:sp>
      <p:sp>
        <p:nvSpPr>
          <p:cNvPr id="4" name="Slide Number Placeholder 3"/>
          <p:cNvSpPr>
            <a:spLocks noGrp="1"/>
          </p:cNvSpPr>
          <p:nvPr>
            <p:ph type="sldNum" sz="quarter" idx="10"/>
          </p:nvPr>
        </p:nvSpPr>
        <p:spPr/>
        <p:txBody>
          <a:bodyPr/>
          <a:lstStyle/>
          <a:p>
            <a:fld id="{31EFC44C-090A-4AC3-AED2-880900F6C801}" type="slidenum">
              <a:rPr lang="en-GB" smtClean="0"/>
              <a:pPr/>
              <a:t>15</a:t>
            </a:fld>
            <a:endParaRPr lang="en-GB"/>
          </a:p>
        </p:txBody>
      </p:sp>
    </p:spTree>
    <p:extLst>
      <p:ext uri="{BB962C8B-B14F-4D97-AF65-F5344CB8AC3E}">
        <p14:creationId xmlns:p14="http://schemas.microsoft.com/office/powerpoint/2010/main" val="4131802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Being properly prepared means assembling and understanding all the relevant information about the site that may affect the construction of the SuDS.  Then understanding how the scheme design works as a whole and how each part of the system relates to each other.  This is particularly relevant to levels and regarding.  The scheme design should then be cross-referenced to the specification to ensure that the materials used will deliver the volumes, storage and control flows as designed.  </a:t>
            </a:r>
            <a:endParaRPr lang="en-GB" dirty="0" smtClean="0"/>
          </a:p>
          <a:p>
            <a:endParaRPr lang="en-GB" dirty="0"/>
          </a:p>
          <a:p>
            <a:r>
              <a:rPr lang="en-GB" dirty="0" smtClean="0"/>
              <a:t>Consideration </a:t>
            </a:r>
            <a:r>
              <a:rPr lang="en-GB" dirty="0"/>
              <a:t>should also be given to the land, vegetation, habitats or other factors on the surrounding land, as these could affect the construction work either directly (through flooding/overland flows or services) or through constraints such as the timing of the works due to protected species.</a:t>
            </a:r>
          </a:p>
        </p:txBody>
      </p:sp>
      <p:sp>
        <p:nvSpPr>
          <p:cNvPr id="4" name="Slide Number Placeholder 3"/>
          <p:cNvSpPr>
            <a:spLocks noGrp="1"/>
          </p:cNvSpPr>
          <p:nvPr>
            <p:ph type="sldNum" sz="quarter" idx="10"/>
          </p:nvPr>
        </p:nvSpPr>
        <p:spPr/>
        <p:txBody>
          <a:bodyPr/>
          <a:lstStyle/>
          <a:p>
            <a:fld id="{4E4C8975-CA6E-45EC-AA23-3681907697BC}" type="slidenum">
              <a:rPr lang="en-GB" smtClean="0"/>
              <a:t>16</a:t>
            </a:fld>
            <a:endParaRPr lang="en-GB" dirty="0"/>
          </a:p>
        </p:txBody>
      </p:sp>
    </p:spTree>
    <p:extLst>
      <p:ext uri="{BB962C8B-B14F-4D97-AF65-F5344CB8AC3E}">
        <p14:creationId xmlns:p14="http://schemas.microsoft.com/office/powerpoint/2010/main" val="2108925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Chapter C considers the ‘who does what and when’ of SuDS construction planning, and why getting the right materials is so important.</a:t>
            </a:r>
          </a:p>
          <a:p>
            <a:endParaRPr lang="en-GB" dirty="0"/>
          </a:p>
          <a:p>
            <a:r>
              <a:rPr lang="en-GB" dirty="0"/>
              <a:t>Team work between various professionals is important and also between the designer and contractor.</a:t>
            </a:r>
          </a:p>
        </p:txBody>
      </p:sp>
      <p:sp>
        <p:nvSpPr>
          <p:cNvPr id="4" name="Slide Number Placeholder 3"/>
          <p:cNvSpPr>
            <a:spLocks noGrp="1"/>
          </p:cNvSpPr>
          <p:nvPr>
            <p:ph type="sldNum" sz="quarter" idx="10"/>
          </p:nvPr>
        </p:nvSpPr>
        <p:spPr/>
        <p:txBody>
          <a:bodyPr/>
          <a:lstStyle/>
          <a:p>
            <a:fld id="{31EFC44C-090A-4AC3-AED2-880900F6C801}" type="slidenum">
              <a:rPr lang="en-GB" smtClean="0"/>
              <a:pPr/>
              <a:t>17</a:t>
            </a:fld>
            <a:endParaRPr lang="en-GB"/>
          </a:p>
        </p:txBody>
      </p:sp>
    </p:spTree>
    <p:extLst>
      <p:ext uri="{BB962C8B-B14F-4D97-AF65-F5344CB8AC3E}">
        <p14:creationId xmlns:p14="http://schemas.microsoft.com/office/powerpoint/2010/main" val="1204206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39" rtl="0" eaLnBrk="1" fontAlgn="auto" latinLnBrk="0" hangingPunct="1">
              <a:lnSpc>
                <a:spcPct val="100000"/>
              </a:lnSpc>
              <a:spcBef>
                <a:spcPts val="0"/>
              </a:spcBef>
              <a:spcAft>
                <a:spcPts val="0"/>
              </a:spcAft>
              <a:buClrTx/>
              <a:buSzTx/>
              <a:buFontTx/>
              <a:buNone/>
              <a:tabLst/>
              <a:defRPr/>
            </a:pPr>
            <a:r>
              <a:rPr lang="en-GB" dirty="0"/>
              <a:t>This considers the ‘who does what, why and when’ of SuDS construction planning, and why getting the right materials is so important.</a:t>
            </a:r>
          </a:p>
          <a:p>
            <a:endParaRPr lang="en-GB" dirty="0"/>
          </a:p>
        </p:txBody>
      </p:sp>
      <p:sp>
        <p:nvSpPr>
          <p:cNvPr id="4" name="Slide Number Placeholder 3"/>
          <p:cNvSpPr>
            <a:spLocks noGrp="1"/>
          </p:cNvSpPr>
          <p:nvPr>
            <p:ph type="sldNum" sz="quarter" idx="10"/>
          </p:nvPr>
        </p:nvSpPr>
        <p:spPr/>
        <p:txBody>
          <a:bodyPr/>
          <a:lstStyle/>
          <a:p>
            <a:fld id="{4E4C8975-CA6E-45EC-AA23-3681907697BC}" type="slidenum">
              <a:rPr lang="en-GB" smtClean="0"/>
              <a:t>18</a:t>
            </a:fld>
            <a:endParaRPr lang="en-GB" dirty="0"/>
          </a:p>
        </p:txBody>
      </p:sp>
    </p:spTree>
    <p:extLst>
      <p:ext uri="{BB962C8B-B14F-4D97-AF65-F5344CB8AC3E}">
        <p14:creationId xmlns:p14="http://schemas.microsoft.com/office/powerpoint/2010/main" val="2590608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typical roles of both the design team and site construction team are analysed to explain their roles in a traditional contract and SuDS contract to explain how they differ.</a:t>
            </a:r>
          </a:p>
        </p:txBody>
      </p:sp>
      <p:sp>
        <p:nvSpPr>
          <p:cNvPr id="4" name="Slide Number Placeholder 3"/>
          <p:cNvSpPr>
            <a:spLocks noGrp="1"/>
          </p:cNvSpPr>
          <p:nvPr>
            <p:ph type="sldNum" sz="quarter" idx="10"/>
          </p:nvPr>
        </p:nvSpPr>
        <p:spPr/>
        <p:txBody>
          <a:bodyPr/>
          <a:lstStyle/>
          <a:p>
            <a:fld id="{4E4C8975-CA6E-45EC-AA23-3681907697BC}" type="slidenum">
              <a:rPr lang="en-GB" smtClean="0"/>
              <a:t>19</a:t>
            </a:fld>
            <a:endParaRPr lang="en-GB" dirty="0"/>
          </a:p>
        </p:txBody>
      </p:sp>
    </p:spTree>
    <p:extLst>
      <p:ext uri="{BB962C8B-B14F-4D97-AF65-F5344CB8AC3E}">
        <p14:creationId xmlns:p14="http://schemas.microsoft.com/office/powerpoint/2010/main" val="4982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document has been supported by the collaborative funding of the companies shown above,  without whose backing, it would not have happened.</a:t>
            </a:r>
          </a:p>
        </p:txBody>
      </p:sp>
      <p:sp>
        <p:nvSpPr>
          <p:cNvPr id="4" name="Slide Number Placeholder 3"/>
          <p:cNvSpPr>
            <a:spLocks noGrp="1"/>
          </p:cNvSpPr>
          <p:nvPr>
            <p:ph type="sldNum" sz="quarter" idx="10"/>
          </p:nvPr>
        </p:nvSpPr>
        <p:spPr/>
        <p:txBody>
          <a:bodyPr/>
          <a:lstStyle/>
          <a:p>
            <a:fld id="{4E4C8975-CA6E-45EC-AA23-3681907697BC}" type="slidenum">
              <a:rPr lang="en-GB" smtClean="0"/>
              <a:t>2</a:t>
            </a:fld>
            <a:endParaRPr lang="en-GB" dirty="0"/>
          </a:p>
        </p:txBody>
      </p:sp>
    </p:spTree>
    <p:extLst>
      <p:ext uri="{BB962C8B-B14F-4D97-AF65-F5344CB8AC3E}">
        <p14:creationId xmlns:p14="http://schemas.microsoft.com/office/powerpoint/2010/main" val="378095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Phasing of the works is one of the most important factors in site planning, and is influenced by a wide range of factors. A housing site in particular is used to demonstrate the issues involved, many of which are not SuDS related (such as the desire to have the show homes at the front entrance), but the way in which they influence the deliver of the SuDS.  </a:t>
            </a:r>
            <a:endParaRPr lang="en-GB" dirty="0" smtClean="0"/>
          </a:p>
          <a:p>
            <a:endParaRPr lang="en-GB" dirty="0"/>
          </a:p>
          <a:p>
            <a:r>
              <a:rPr lang="en-GB" dirty="0" smtClean="0"/>
              <a:t>The </a:t>
            </a:r>
            <a:r>
              <a:rPr lang="en-GB" dirty="0"/>
              <a:t>example shows (for example) how the final SuDS retention ponds are used for materials storage and parking during all phases of the works, and are only able to be constructed, and therefore used, in the final phase, requiring temporary surface water measures to be put in place in the meantime.</a:t>
            </a:r>
          </a:p>
        </p:txBody>
      </p:sp>
      <p:sp>
        <p:nvSpPr>
          <p:cNvPr id="4" name="Slide Number Placeholder 3"/>
          <p:cNvSpPr>
            <a:spLocks noGrp="1"/>
          </p:cNvSpPr>
          <p:nvPr>
            <p:ph type="sldNum" sz="quarter" idx="10"/>
          </p:nvPr>
        </p:nvSpPr>
        <p:spPr/>
        <p:txBody>
          <a:bodyPr/>
          <a:lstStyle/>
          <a:p>
            <a:fld id="{4E4C8975-CA6E-45EC-AA23-3681907697BC}" type="slidenum">
              <a:rPr lang="en-GB" smtClean="0"/>
              <a:t>20</a:t>
            </a:fld>
            <a:endParaRPr lang="en-GB" dirty="0"/>
          </a:p>
        </p:txBody>
      </p:sp>
    </p:spTree>
    <p:extLst>
      <p:ext uri="{BB962C8B-B14F-4D97-AF65-F5344CB8AC3E}">
        <p14:creationId xmlns:p14="http://schemas.microsoft.com/office/powerpoint/2010/main" val="1484918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Chapter 4 considers how a number of key site issues need to be managed to enable the SuDS to be delivered successfully.</a:t>
            </a:r>
          </a:p>
        </p:txBody>
      </p:sp>
      <p:sp>
        <p:nvSpPr>
          <p:cNvPr id="4" name="Slide Number Placeholder 3"/>
          <p:cNvSpPr>
            <a:spLocks noGrp="1"/>
          </p:cNvSpPr>
          <p:nvPr>
            <p:ph type="sldNum" sz="quarter" idx="10"/>
          </p:nvPr>
        </p:nvSpPr>
        <p:spPr/>
        <p:txBody>
          <a:bodyPr/>
          <a:lstStyle/>
          <a:p>
            <a:fld id="{31EFC44C-090A-4AC3-AED2-880900F6C801}" type="slidenum">
              <a:rPr lang="en-GB" smtClean="0"/>
              <a:pPr/>
              <a:t>21</a:t>
            </a:fld>
            <a:endParaRPr lang="en-GB"/>
          </a:p>
        </p:txBody>
      </p:sp>
    </p:spTree>
    <p:extLst>
      <p:ext uri="{BB962C8B-B14F-4D97-AF65-F5344CB8AC3E}">
        <p14:creationId xmlns:p14="http://schemas.microsoft.com/office/powerpoint/2010/main" val="3436101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four key problems that arise on site and can ultimately affect the ability of the site to deliver the designed scheme.</a:t>
            </a:r>
          </a:p>
        </p:txBody>
      </p:sp>
      <p:sp>
        <p:nvSpPr>
          <p:cNvPr id="4" name="Slide Number Placeholder 3"/>
          <p:cNvSpPr>
            <a:spLocks noGrp="1"/>
          </p:cNvSpPr>
          <p:nvPr>
            <p:ph type="sldNum" sz="quarter" idx="10"/>
          </p:nvPr>
        </p:nvSpPr>
        <p:spPr/>
        <p:txBody>
          <a:bodyPr/>
          <a:lstStyle/>
          <a:p>
            <a:fld id="{4E4C8975-CA6E-45EC-AA23-3681907697BC}" type="slidenum">
              <a:rPr lang="en-GB" smtClean="0"/>
              <a:t>22</a:t>
            </a:fld>
            <a:endParaRPr lang="en-GB" dirty="0"/>
          </a:p>
        </p:txBody>
      </p:sp>
    </p:spTree>
    <p:extLst>
      <p:ext uri="{BB962C8B-B14F-4D97-AF65-F5344CB8AC3E}">
        <p14:creationId xmlns:p14="http://schemas.microsoft.com/office/powerpoint/2010/main" val="2268914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style of presentation about soils  is typical of the way the document is arranged, and uses the universal ‘thumbs up’ (in green) and ‘thumbs down’ (in red) to explain what ‘getting it right’ means, and if not ‘what can go wrong’.  Ideally, each of the identified problems are illustrated by either an example of things being done incorrectly, or if not, an example of good practice.</a:t>
            </a:r>
          </a:p>
        </p:txBody>
      </p:sp>
      <p:sp>
        <p:nvSpPr>
          <p:cNvPr id="4" name="Slide Number Placeholder 3"/>
          <p:cNvSpPr>
            <a:spLocks noGrp="1"/>
          </p:cNvSpPr>
          <p:nvPr>
            <p:ph type="sldNum" sz="quarter" idx="10"/>
          </p:nvPr>
        </p:nvSpPr>
        <p:spPr/>
        <p:txBody>
          <a:bodyPr/>
          <a:lstStyle/>
          <a:p>
            <a:fld id="{4E4C8975-CA6E-45EC-AA23-3681907697BC}" type="slidenum">
              <a:rPr lang="en-GB" smtClean="0"/>
              <a:t>23</a:t>
            </a:fld>
            <a:endParaRPr lang="en-GB" dirty="0"/>
          </a:p>
        </p:txBody>
      </p:sp>
    </p:spTree>
    <p:extLst>
      <p:ext uri="{BB962C8B-B14F-4D97-AF65-F5344CB8AC3E}">
        <p14:creationId xmlns:p14="http://schemas.microsoft.com/office/powerpoint/2010/main" val="1868538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Site access is known to be a major problem on site, and is seen as a factor as to why pervious paving can’t be used due to the mud and silt that will be deposited on site roads.  This sections therefore explains how this can be done effectively.</a:t>
            </a:r>
          </a:p>
        </p:txBody>
      </p:sp>
      <p:sp>
        <p:nvSpPr>
          <p:cNvPr id="4" name="Slide Number Placeholder 3"/>
          <p:cNvSpPr>
            <a:spLocks noGrp="1"/>
          </p:cNvSpPr>
          <p:nvPr>
            <p:ph type="sldNum" sz="quarter" idx="10"/>
          </p:nvPr>
        </p:nvSpPr>
        <p:spPr/>
        <p:txBody>
          <a:bodyPr/>
          <a:lstStyle/>
          <a:p>
            <a:fld id="{4E4C8975-CA6E-45EC-AA23-3681907697BC}" type="slidenum">
              <a:rPr lang="en-GB" smtClean="0"/>
              <a:t>24</a:t>
            </a:fld>
            <a:endParaRPr lang="en-GB" dirty="0"/>
          </a:p>
        </p:txBody>
      </p:sp>
    </p:spTree>
    <p:extLst>
      <p:ext uri="{BB962C8B-B14F-4D97-AF65-F5344CB8AC3E}">
        <p14:creationId xmlns:p14="http://schemas.microsoft.com/office/powerpoint/2010/main" val="812914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Managing soil erosion and silt is also seen as fundamental to the successful delivery of SuDS due to their potential to block or damage systems if not properly managed, resulting in both delays and additional costs to reinstate the works properly.</a:t>
            </a:r>
          </a:p>
        </p:txBody>
      </p:sp>
      <p:sp>
        <p:nvSpPr>
          <p:cNvPr id="4" name="Slide Number Placeholder 3"/>
          <p:cNvSpPr>
            <a:spLocks noGrp="1"/>
          </p:cNvSpPr>
          <p:nvPr>
            <p:ph type="sldNum" sz="quarter" idx="10"/>
          </p:nvPr>
        </p:nvSpPr>
        <p:spPr/>
        <p:txBody>
          <a:bodyPr/>
          <a:lstStyle/>
          <a:p>
            <a:fld id="{4E4C8975-CA6E-45EC-AA23-3681907697BC}" type="slidenum">
              <a:rPr lang="en-GB" smtClean="0"/>
              <a:t>25</a:t>
            </a:fld>
            <a:endParaRPr lang="en-GB" dirty="0"/>
          </a:p>
        </p:txBody>
      </p:sp>
    </p:spTree>
    <p:extLst>
      <p:ext uri="{BB962C8B-B14F-4D97-AF65-F5344CB8AC3E}">
        <p14:creationId xmlns:p14="http://schemas.microsoft.com/office/powerpoint/2010/main" val="823987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Establishing planting within soft SuDS was also seen as a challenge by many, mainly due to a lack of understanding of their needs in terms of soil condition.  Knowing that the right plants are being delivered and used in the right place (for their functionality and their appearance) and that they are to the right specification also presented challenges. </a:t>
            </a:r>
          </a:p>
        </p:txBody>
      </p:sp>
      <p:sp>
        <p:nvSpPr>
          <p:cNvPr id="4" name="Slide Number Placeholder 3"/>
          <p:cNvSpPr>
            <a:spLocks noGrp="1"/>
          </p:cNvSpPr>
          <p:nvPr>
            <p:ph type="sldNum" sz="quarter" idx="10"/>
          </p:nvPr>
        </p:nvSpPr>
        <p:spPr/>
        <p:txBody>
          <a:bodyPr/>
          <a:lstStyle/>
          <a:p>
            <a:fld id="{4E4C8975-CA6E-45EC-AA23-3681907697BC}" type="slidenum">
              <a:rPr lang="en-GB" smtClean="0"/>
              <a:t>26</a:t>
            </a:fld>
            <a:endParaRPr lang="en-GB" dirty="0"/>
          </a:p>
        </p:txBody>
      </p:sp>
    </p:spTree>
    <p:extLst>
      <p:ext uri="{BB962C8B-B14F-4D97-AF65-F5344CB8AC3E}">
        <p14:creationId xmlns:p14="http://schemas.microsoft.com/office/powerpoint/2010/main" val="1564152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Section E then considers the factors around constructing SuDS and the issues that need to be managed to ensure their successful delivery.</a:t>
            </a:r>
          </a:p>
        </p:txBody>
      </p:sp>
      <p:sp>
        <p:nvSpPr>
          <p:cNvPr id="4" name="Slide Number Placeholder 3"/>
          <p:cNvSpPr>
            <a:spLocks noGrp="1"/>
          </p:cNvSpPr>
          <p:nvPr>
            <p:ph type="sldNum" sz="quarter" idx="10"/>
          </p:nvPr>
        </p:nvSpPr>
        <p:spPr/>
        <p:txBody>
          <a:bodyPr/>
          <a:lstStyle/>
          <a:p>
            <a:fld id="{31EFC44C-090A-4AC3-AED2-880900F6C801}" type="slidenum">
              <a:rPr lang="en-GB" smtClean="0"/>
              <a:pPr/>
              <a:t>27</a:t>
            </a:fld>
            <a:endParaRPr lang="en-GB"/>
          </a:p>
        </p:txBody>
      </p:sp>
    </p:spTree>
    <p:extLst>
      <p:ext uri="{BB962C8B-B14F-4D97-AF65-F5344CB8AC3E}">
        <p14:creationId xmlns:p14="http://schemas.microsoft.com/office/powerpoint/2010/main" val="275501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Variations that are not considered for potential impact on the SuDS can make a significant change to the ability of the scheme to deliver its intended design function (whether quantity, quality, amenity or biodiversity).  </a:t>
            </a:r>
            <a:endParaRPr lang="en-GB" dirty="0" smtClean="0"/>
          </a:p>
          <a:p>
            <a:endParaRPr lang="en-GB" dirty="0"/>
          </a:p>
          <a:p>
            <a:r>
              <a:rPr lang="en-GB" dirty="0" smtClean="0"/>
              <a:t>Additional </a:t>
            </a:r>
            <a:r>
              <a:rPr lang="en-GB" dirty="0"/>
              <a:t>areas of hard surfaces, changes to cut and fill volumes or specification changes to materials were frequent examples of where problems arose.</a:t>
            </a:r>
          </a:p>
        </p:txBody>
      </p:sp>
      <p:sp>
        <p:nvSpPr>
          <p:cNvPr id="4" name="Slide Number Placeholder 3"/>
          <p:cNvSpPr>
            <a:spLocks noGrp="1"/>
          </p:cNvSpPr>
          <p:nvPr>
            <p:ph type="sldNum" sz="quarter" idx="10"/>
          </p:nvPr>
        </p:nvSpPr>
        <p:spPr/>
        <p:txBody>
          <a:bodyPr/>
          <a:lstStyle/>
          <a:p>
            <a:fld id="{4E4C8975-CA6E-45EC-AA23-3681907697BC}" type="slidenum">
              <a:rPr lang="en-GB" smtClean="0"/>
              <a:t>28</a:t>
            </a:fld>
            <a:endParaRPr lang="en-GB" dirty="0"/>
          </a:p>
        </p:txBody>
      </p:sp>
    </p:spTree>
    <p:extLst>
      <p:ext uri="{BB962C8B-B14F-4D97-AF65-F5344CB8AC3E}">
        <p14:creationId xmlns:p14="http://schemas.microsoft.com/office/powerpoint/2010/main" val="2053373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Industry standard tolerances particularly relevant to SuDS are identified. </a:t>
            </a:r>
          </a:p>
        </p:txBody>
      </p:sp>
      <p:sp>
        <p:nvSpPr>
          <p:cNvPr id="4" name="Slide Number Placeholder 3"/>
          <p:cNvSpPr>
            <a:spLocks noGrp="1"/>
          </p:cNvSpPr>
          <p:nvPr>
            <p:ph type="sldNum" sz="quarter" idx="10"/>
          </p:nvPr>
        </p:nvSpPr>
        <p:spPr/>
        <p:txBody>
          <a:bodyPr/>
          <a:lstStyle/>
          <a:p>
            <a:fld id="{4E4C8975-CA6E-45EC-AA23-3681907697BC}" type="slidenum">
              <a:rPr lang="en-GB" smtClean="0"/>
              <a:t>29</a:t>
            </a:fld>
            <a:endParaRPr lang="en-GB" dirty="0"/>
          </a:p>
        </p:txBody>
      </p:sp>
    </p:spTree>
    <p:extLst>
      <p:ext uri="{BB962C8B-B14F-4D97-AF65-F5344CB8AC3E}">
        <p14:creationId xmlns:p14="http://schemas.microsoft.com/office/powerpoint/2010/main" val="1368591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 original handbook for SuDS Construction (C698) has been around for a long time, the understanding of SuDS design and construction has moved on, and is now much more comprehensive and robust, reflected in the new SuDS Construction Manual, published in 2015.  </a:t>
            </a:r>
            <a:endParaRPr lang="en-GB" dirty="0" smtClean="0"/>
          </a:p>
          <a:p>
            <a:endParaRPr lang="en-GB" dirty="0"/>
          </a:p>
          <a:p>
            <a:r>
              <a:rPr lang="en-GB" dirty="0" smtClean="0"/>
              <a:t>This </a:t>
            </a:r>
            <a:r>
              <a:rPr lang="en-GB" dirty="0"/>
              <a:t>guidance is </a:t>
            </a:r>
            <a:r>
              <a:rPr lang="en-GB" dirty="0" smtClean="0"/>
              <a:t>intended </a:t>
            </a:r>
            <a:r>
              <a:rPr lang="en-GB" dirty="0"/>
              <a:t>to be a companion document to the SuDS Manual.  </a:t>
            </a:r>
            <a:endParaRPr lang="en-GB" dirty="0" smtClean="0"/>
          </a:p>
          <a:p>
            <a:endParaRPr lang="en-GB" dirty="0"/>
          </a:p>
          <a:p>
            <a:r>
              <a:rPr lang="en-GB" dirty="0" smtClean="0"/>
              <a:t>It </a:t>
            </a:r>
            <a:r>
              <a:rPr lang="en-GB" dirty="0"/>
              <a:t>was also felt that to be effective, then the guidance needed to be appropriate for the audience who would get most benefit from it, and is therefore written explicitly for all those likely to be directly involved in their construction.</a:t>
            </a:r>
          </a:p>
          <a:p>
            <a:endParaRPr lang="en-GB" dirty="0"/>
          </a:p>
          <a:p>
            <a:r>
              <a:rPr lang="en-GB" dirty="0"/>
              <a:t>The need for this guidance has also been acknowledged widely in the industry, as it is understood that many instances of poor construction have occurred.</a:t>
            </a:r>
          </a:p>
        </p:txBody>
      </p:sp>
      <p:sp>
        <p:nvSpPr>
          <p:cNvPr id="4" name="Slide Number Placeholder 3"/>
          <p:cNvSpPr>
            <a:spLocks noGrp="1"/>
          </p:cNvSpPr>
          <p:nvPr>
            <p:ph type="sldNum" sz="quarter" idx="10"/>
          </p:nvPr>
        </p:nvSpPr>
        <p:spPr/>
        <p:txBody>
          <a:bodyPr/>
          <a:lstStyle/>
          <a:p>
            <a:fld id="{4E4C8975-CA6E-45EC-AA23-3681907697BC}" type="slidenum">
              <a:rPr lang="en-GB" smtClean="0"/>
              <a:t>3</a:t>
            </a:fld>
            <a:endParaRPr lang="en-GB" dirty="0"/>
          </a:p>
        </p:txBody>
      </p:sp>
    </p:spTree>
    <p:extLst>
      <p:ext uri="{BB962C8B-B14F-4D97-AF65-F5344CB8AC3E}">
        <p14:creationId xmlns:p14="http://schemas.microsoft.com/office/powerpoint/2010/main" val="1223881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standards generally relate to paving falls and levels, materials, such as aggregate sizes, and the geomembranes, or the porosity values/infiltration rates for geotextiles or soils.</a:t>
            </a:r>
          </a:p>
        </p:txBody>
      </p:sp>
      <p:sp>
        <p:nvSpPr>
          <p:cNvPr id="4" name="Slide Number Placeholder 3"/>
          <p:cNvSpPr>
            <a:spLocks noGrp="1"/>
          </p:cNvSpPr>
          <p:nvPr>
            <p:ph type="sldNum" sz="quarter" idx="10"/>
          </p:nvPr>
        </p:nvSpPr>
        <p:spPr/>
        <p:txBody>
          <a:bodyPr/>
          <a:lstStyle/>
          <a:p>
            <a:fld id="{4E4C8975-CA6E-45EC-AA23-3681907697BC}" type="slidenum">
              <a:rPr lang="en-GB" smtClean="0"/>
              <a:t>30</a:t>
            </a:fld>
            <a:endParaRPr lang="en-GB" dirty="0"/>
          </a:p>
        </p:txBody>
      </p:sp>
    </p:spTree>
    <p:extLst>
      <p:ext uri="{BB962C8B-B14F-4D97-AF65-F5344CB8AC3E}">
        <p14:creationId xmlns:p14="http://schemas.microsoft.com/office/powerpoint/2010/main" val="1768333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Various factors that could make construction of SuDS difficult are discussed.  One example is high groundwater.  This requires adequate forward planning to manage water inflows to excavations.</a:t>
            </a:r>
          </a:p>
        </p:txBody>
      </p:sp>
      <p:sp>
        <p:nvSpPr>
          <p:cNvPr id="4" name="Slide Number Placeholder 3"/>
          <p:cNvSpPr>
            <a:spLocks noGrp="1"/>
          </p:cNvSpPr>
          <p:nvPr>
            <p:ph type="sldNum" sz="quarter" idx="10"/>
          </p:nvPr>
        </p:nvSpPr>
        <p:spPr/>
        <p:txBody>
          <a:bodyPr/>
          <a:lstStyle/>
          <a:p>
            <a:fld id="{4E4C8975-CA6E-45EC-AA23-3681907697BC}" type="slidenum">
              <a:rPr lang="en-GB" smtClean="0"/>
              <a:t>31</a:t>
            </a:fld>
            <a:endParaRPr lang="en-GB" dirty="0"/>
          </a:p>
        </p:txBody>
      </p:sp>
    </p:spTree>
    <p:extLst>
      <p:ext uri="{BB962C8B-B14F-4D97-AF65-F5344CB8AC3E}">
        <p14:creationId xmlns:p14="http://schemas.microsoft.com/office/powerpoint/2010/main" val="3155915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presence of contamination will also require forward planning to avoid adverse impacts on remediation schemes and management of excavated soils that are contaminated.</a:t>
            </a:r>
          </a:p>
        </p:txBody>
      </p:sp>
      <p:sp>
        <p:nvSpPr>
          <p:cNvPr id="4" name="Slide Number Placeholder 3"/>
          <p:cNvSpPr>
            <a:spLocks noGrp="1"/>
          </p:cNvSpPr>
          <p:nvPr>
            <p:ph type="sldNum" sz="quarter" idx="10"/>
          </p:nvPr>
        </p:nvSpPr>
        <p:spPr/>
        <p:txBody>
          <a:bodyPr/>
          <a:lstStyle/>
          <a:p>
            <a:fld id="{4E4C8975-CA6E-45EC-AA23-3681907697BC}" type="slidenum">
              <a:rPr lang="en-GB" smtClean="0"/>
              <a:t>32</a:t>
            </a:fld>
            <a:endParaRPr lang="en-GB" dirty="0"/>
          </a:p>
        </p:txBody>
      </p:sp>
    </p:spTree>
    <p:extLst>
      <p:ext uri="{BB962C8B-B14F-4D97-AF65-F5344CB8AC3E}">
        <p14:creationId xmlns:p14="http://schemas.microsoft.com/office/powerpoint/2010/main" val="1377736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wide range of different soils that can be used in SuDS, and the choice of soil relates to their function within the system.  Using the wrong type of soil or soil mix will affect its ability to either drain freely or retain moisture, affecting the ability of plants to thrive within the system and their ability to improve water quality.</a:t>
            </a:r>
          </a:p>
        </p:txBody>
      </p:sp>
      <p:sp>
        <p:nvSpPr>
          <p:cNvPr id="4" name="Slide Number Placeholder 3"/>
          <p:cNvSpPr>
            <a:spLocks noGrp="1"/>
          </p:cNvSpPr>
          <p:nvPr>
            <p:ph type="sldNum" sz="quarter" idx="10"/>
          </p:nvPr>
        </p:nvSpPr>
        <p:spPr/>
        <p:txBody>
          <a:bodyPr/>
          <a:lstStyle/>
          <a:p>
            <a:fld id="{4E4C8975-CA6E-45EC-AA23-3681907697BC}" type="slidenum">
              <a:rPr lang="en-GB" smtClean="0"/>
              <a:t>33</a:t>
            </a:fld>
            <a:endParaRPr lang="en-GB" dirty="0"/>
          </a:p>
        </p:txBody>
      </p:sp>
    </p:spTree>
    <p:extLst>
      <p:ext uri="{BB962C8B-B14F-4D97-AF65-F5344CB8AC3E}">
        <p14:creationId xmlns:p14="http://schemas.microsoft.com/office/powerpoint/2010/main" val="1001509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Inlets and outlets should be constructed exactly as shown on the design drawings.  The specified size of flow control should be provided.  They should be finished in an aesthetically pleasing manner.</a:t>
            </a:r>
          </a:p>
        </p:txBody>
      </p:sp>
      <p:sp>
        <p:nvSpPr>
          <p:cNvPr id="4" name="Slide Number Placeholder 3"/>
          <p:cNvSpPr>
            <a:spLocks noGrp="1"/>
          </p:cNvSpPr>
          <p:nvPr>
            <p:ph type="sldNum" sz="quarter" idx="10"/>
          </p:nvPr>
        </p:nvSpPr>
        <p:spPr/>
        <p:txBody>
          <a:bodyPr/>
          <a:lstStyle/>
          <a:p>
            <a:fld id="{4E4C8975-CA6E-45EC-AA23-3681907697BC}" type="slidenum">
              <a:rPr lang="en-GB" smtClean="0"/>
              <a:t>34</a:t>
            </a:fld>
            <a:endParaRPr lang="en-GB" dirty="0"/>
          </a:p>
        </p:txBody>
      </p:sp>
    </p:spTree>
    <p:extLst>
      <p:ext uri="{BB962C8B-B14F-4D97-AF65-F5344CB8AC3E}">
        <p14:creationId xmlns:p14="http://schemas.microsoft.com/office/powerpoint/2010/main" val="3195919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Geosynthetics are complex materials.  Many appear to be similar on visual inspection but could have widely varying performance.  </a:t>
            </a:r>
            <a:endParaRPr lang="en-GB" dirty="0" smtClean="0"/>
          </a:p>
          <a:p>
            <a:endParaRPr lang="en-GB" dirty="0"/>
          </a:p>
          <a:p>
            <a:r>
              <a:rPr lang="en-GB" dirty="0" smtClean="0"/>
              <a:t>Substitution </a:t>
            </a:r>
            <a:r>
              <a:rPr lang="en-GB" dirty="0"/>
              <a:t>of products should only be done with the agreement of the designer.  Some geosynthetics are prone to damage during construction if not protected (</a:t>
            </a:r>
            <a:r>
              <a:rPr lang="en-GB" dirty="0" err="1"/>
              <a:t>eg</a:t>
            </a:r>
            <a:r>
              <a:rPr lang="en-GB" dirty="0"/>
              <a:t> geomembrane liners).</a:t>
            </a:r>
          </a:p>
        </p:txBody>
      </p:sp>
      <p:sp>
        <p:nvSpPr>
          <p:cNvPr id="4" name="Slide Number Placeholder 3"/>
          <p:cNvSpPr>
            <a:spLocks noGrp="1"/>
          </p:cNvSpPr>
          <p:nvPr>
            <p:ph type="sldNum" sz="quarter" idx="10"/>
          </p:nvPr>
        </p:nvSpPr>
        <p:spPr/>
        <p:txBody>
          <a:bodyPr/>
          <a:lstStyle/>
          <a:p>
            <a:fld id="{4E4C8975-CA6E-45EC-AA23-3681907697BC}" type="slidenum">
              <a:rPr lang="en-GB" smtClean="0"/>
              <a:t>35</a:t>
            </a:fld>
            <a:endParaRPr lang="en-GB" dirty="0"/>
          </a:p>
        </p:txBody>
      </p:sp>
    </p:spTree>
    <p:extLst>
      <p:ext uri="{BB962C8B-B14F-4D97-AF65-F5344CB8AC3E}">
        <p14:creationId xmlns:p14="http://schemas.microsoft.com/office/powerpoint/2010/main" val="1140046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Chapter F then deals with the specific challenges for each individual SuDS component.  The component list is the same as the SuDS Manual.</a:t>
            </a:r>
          </a:p>
        </p:txBody>
      </p:sp>
      <p:sp>
        <p:nvSpPr>
          <p:cNvPr id="4" name="Slide Number Placeholder 3"/>
          <p:cNvSpPr>
            <a:spLocks noGrp="1"/>
          </p:cNvSpPr>
          <p:nvPr>
            <p:ph type="sldNum" sz="quarter" idx="10"/>
          </p:nvPr>
        </p:nvSpPr>
        <p:spPr/>
        <p:txBody>
          <a:bodyPr/>
          <a:lstStyle/>
          <a:p>
            <a:fld id="{31EFC44C-090A-4AC3-AED2-880900F6C801}" type="slidenum">
              <a:rPr lang="en-GB" smtClean="0"/>
              <a:pPr/>
              <a:t>36</a:t>
            </a:fld>
            <a:endParaRPr lang="en-GB"/>
          </a:p>
        </p:txBody>
      </p:sp>
    </p:spTree>
    <p:extLst>
      <p:ext uri="{BB962C8B-B14F-4D97-AF65-F5344CB8AC3E}">
        <p14:creationId xmlns:p14="http://schemas.microsoft.com/office/powerpoint/2010/main" val="636645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Biorentention</a:t>
            </a:r>
            <a:r>
              <a:rPr lang="en-GB" dirty="0"/>
              <a:t> systems have been used to illustrate the way that the construction of each component is dealt with in the individual chapters.  </a:t>
            </a:r>
            <a:endParaRPr lang="en-GB" dirty="0" smtClean="0"/>
          </a:p>
          <a:p>
            <a:endParaRPr lang="en-GB" dirty="0"/>
          </a:p>
          <a:p>
            <a:r>
              <a:rPr lang="en-GB" dirty="0" smtClean="0"/>
              <a:t>The </a:t>
            </a:r>
            <a:r>
              <a:rPr lang="en-GB" dirty="0"/>
              <a:t>introduction explains what the component is, how it functions, and the different ways that the component can be designed.</a:t>
            </a:r>
          </a:p>
        </p:txBody>
      </p:sp>
      <p:sp>
        <p:nvSpPr>
          <p:cNvPr id="4" name="Slide Number Placeholder 3"/>
          <p:cNvSpPr>
            <a:spLocks noGrp="1"/>
          </p:cNvSpPr>
          <p:nvPr>
            <p:ph type="sldNum" sz="quarter" idx="10"/>
          </p:nvPr>
        </p:nvSpPr>
        <p:spPr/>
        <p:txBody>
          <a:bodyPr/>
          <a:lstStyle/>
          <a:p>
            <a:fld id="{4E4C8975-CA6E-45EC-AA23-3681907697BC}" type="slidenum">
              <a:rPr lang="en-GB" smtClean="0"/>
              <a:t>37</a:t>
            </a:fld>
            <a:endParaRPr lang="en-GB" dirty="0"/>
          </a:p>
        </p:txBody>
      </p:sp>
    </p:spTree>
    <p:extLst>
      <p:ext uri="{BB962C8B-B14F-4D97-AF65-F5344CB8AC3E}">
        <p14:creationId xmlns:p14="http://schemas.microsoft.com/office/powerpoint/2010/main" val="693236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different types of bioretention system are illustrated to show the wide variety of application, with disconnected downpipes draining to in-ground systems or raised planters, road drainage systems adjacent to the highway or more simple trenched components within an overall green system. </a:t>
            </a:r>
            <a:endParaRPr lang="en-GB" dirty="0" smtClean="0"/>
          </a:p>
          <a:p>
            <a:endParaRPr lang="en-GB" dirty="0"/>
          </a:p>
          <a:p>
            <a:r>
              <a:rPr lang="en-GB" dirty="0" smtClean="0"/>
              <a:t>The </a:t>
            </a:r>
            <a:r>
              <a:rPr lang="en-GB" dirty="0"/>
              <a:t>diagrams explain the key parts of each system and how it connects back into the drainage network.</a:t>
            </a:r>
          </a:p>
        </p:txBody>
      </p:sp>
      <p:sp>
        <p:nvSpPr>
          <p:cNvPr id="4" name="Slide Number Placeholder 3"/>
          <p:cNvSpPr>
            <a:spLocks noGrp="1"/>
          </p:cNvSpPr>
          <p:nvPr>
            <p:ph type="sldNum" sz="quarter" idx="10"/>
          </p:nvPr>
        </p:nvSpPr>
        <p:spPr/>
        <p:txBody>
          <a:bodyPr/>
          <a:lstStyle/>
          <a:p>
            <a:fld id="{4E4C8975-CA6E-45EC-AA23-3681907697BC}" type="slidenum">
              <a:rPr lang="en-GB" smtClean="0"/>
              <a:t>38</a:t>
            </a:fld>
            <a:endParaRPr lang="en-GB" dirty="0"/>
          </a:p>
        </p:txBody>
      </p:sp>
    </p:spTree>
    <p:extLst>
      <p:ext uri="{BB962C8B-B14F-4D97-AF65-F5344CB8AC3E}">
        <p14:creationId xmlns:p14="http://schemas.microsoft.com/office/powerpoint/2010/main" val="3894063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section then identifies the challenges that typically arise in constructing bioretention planters with the images of either good practice or what can go wrong.</a:t>
            </a:r>
          </a:p>
        </p:txBody>
      </p:sp>
      <p:sp>
        <p:nvSpPr>
          <p:cNvPr id="4" name="Slide Number Placeholder 3"/>
          <p:cNvSpPr>
            <a:spLocks noGrp="1"/>
          </p:cNvSpPr>
          <p:nvPr>
            <p:ph type="sldNum" sz="quarter" idx="10"/>
          </p:nvPr>
        </p:nvSpPr>
        <p:spPr/>
        <p:txBody>
          <a:bodyPr/>
          <a:lstStyle/>
          <a:p>
            <a:fld id="{4E4C8975-CA6E-45EC-AA23-3681907697BC}" type="slidenum">
              <a:rPr lang="en-GB" smtClean="0"/>
              <a:t>39</a:t>
            </a:fld>
            <a:endParaRPr lang="en-GB" dirty="0"/>
          </a:p>
        </p:txBody>
      </p:sp>
    </p:spTree>
    <p:extLst>
      <p:ext uri="{BB962C8B-B14F-4D97-AF65-F5344CB8AC3E}">
        <p14:creationId xmlns:p14="http://schemas.microsoft.com/office/powerpoint/2010/main" val="427209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ensure that the new guidance fulfilled the knowledge gap in the construction industry, a detailed </a:t>
            </a:r>
            <a:r>
              <a:rPr lang="en-GB" dirty="0" smtClean="0"/>
              <a:t>questionnaire was circulated. The </a:t>
            </a:r>
            <a:r>
              <a:rPr lang="en-GB" dirty="0"/>
              <a:t>responses showed a very high level of consistency throughout, and a great sense of frustration from those involved in the construction process.</a:t>
            </a:r>
          </a:p>
          <a:p>
            <a:endParaRPr lang="en-GB" dirty="0"/>
          </a:p>
          <a:p>
            <a:r>
              <a:rPr lang="en-GB" dirty="0"/>
              <a:t>The main challenges arose from 3 causes:  </a:t>
            </a:r>
            <a:endParaRPr lang="en-GB" dirty="0" smtClean="0"/>
          </a:p>
          <a:p>
            <a:pPr marL="285750" indent="-285750">
              <a:buFont typeface="Arial" panose="020B0604020202020204" pitchFamily="34" charset="0"/>
              <a:buChar char="•"/>
            </a:pPr>
            <a:r>
              <a:rPr lang="en-GB" dirty="0" smtClean="0"/>
              <a:t>level </a:t>
            </a:r>
            <a:r>
              <a:rPr lang="en-GB" dirty="0"/>
              <a:t>changes (from the design drawings), </a:t>
            </a:r>
            <a:endParaRPr lang="en-GB" dirty="0" smtClean="0"/>
          </a:p>
          <a:p>
            <a:pPr marL="285750" indent="-285750">
              <a:buFont typeface="Arial" panose="020B0604020202020204" pitchFamily="34" charset="0"/>
              <a:buChar char="•"/>
            </a:pPr>
            <a:r>
              <a:rPr lang="en-GB" dirty="0" smtClean="0"/>
              <a:t>cut </a:t>
            </a:r>
            <a:r>
              <a:rPr lang="en-GB" dirty="0"/>
              <a:t>and fill issues not be resolved prior to construction, </a:t>
            </a:r>
            <a:endParaRPr lang="en-GB" dirty="0" smtClean="0"/>
          </a:p>
          <a:p>
            <a:pPr marL="285750" indent="-285750">
              <a:buFont typeface="Arial" panose="020B0604020202020204" pitchFamily="34" charset="0"/>
              <a:buChar char="•"/>
            </a:pPr>
            <a:r>
              <a:rPr lang="en-GB" dirty="0" smtClean="0"/>
              <a:t>conflicts </a:t>
            </a:r>
            <a:r>
              <a:rPr lang="en-GB" dirty="0"/>
              <a:t>with services once the works started on site.  </a:t>
            </a:r>
            <a:endParaRPr lang="en-GB" dirty="0" smtClean="0"/>
          </a:p>
          <a:p>
            <a:endParaRPr lang="en-GB" dirty="0"/>
          </a:p>
          <a:p>
            <a:r>
              <a:rPr lang="en-GB" dirty="0" smtClean="0"/>
              <a:t>Other problems </a:t>
            </a:r>
            <a:r>
              <a:rPr lang="en-GB" dirty="0"/>
              <a:t>frequently cited included </a:t>
            </a:r>
            <a:endParaRPr lang="en-GB" dirty="0" smtClean="0"/>
          </a:p>
          <a:p>
            <a:pPr marL="285750" indent="-285750">
              <a:buFont typeface="Arial" panose="020B0604020202020204" pitchFamily="34" charset="0"/>
              <a:buChar char="•"/>
            </a:pPr>
            <a:r>
              <a:rPr lang="en-GB" dirty="0" smtClean="0"/>
              <a:t>inadequacies </a:t>
            </a:r>
            <a:r>
              <a:rPr lang="en-GB" dirty="0"/>
              <a:t>in the design drawings (full details of levels throughout the system, capacity, flow controls etc not provided), </a:t>
            </a:r>
            <a:endParaRPr lang="en-GB" dirty="0" smtClean="0"/>
          </a:p>
          <a:p>
            <a:pPr marL="285750" indent="-285750">
              <a:buFont typeface="Arial" panose="020B0604020202020204" pitchFamily="34" charset="0"/>
              <a:buChar char="•"/>
            </a:pPr>
            <a:r>
              <a:rPr lang="en-GB" dirty="0" smtClean="0"/>
              <a:t>existing </a:t>
            </a:r>
            <a:r>
              <a:rPr lang="en-GB" dirty="0"/>
              <a:t>site information not comprehensively recorded, and the implications of that information included within the drawings, </a:t>
            </a:r>
            <a:endParaRPr lang="en-GB" dirty="0" smtClean="0"/>
          </a:p>
          <a:p>
            <a:pPr marL="285750" indent="-285750">
              <a:buFont typeface="Arial" panose="020B0604020202020204" pitchFamily="34" charset="0"/>
              <a:buChar char="•"/>
            </a:pPr>
            <a:r>
              <a:rPr lang="en-GB" dirty="0" smtClean="0"/>
              <a:t>the </a:t>
            </a:r>
            <a:r>
              <a:rPr lang="en-GB" dirty="0"/>
              <a:t>need for additional hard surfaces being added during the contract, but their drainage requirements not addressed, </a:t>
            </a:r>
            <a:endParaRPr lang="en-GB" dirty="0" smtClean="0"/>
          </a:p>
          <a:p>
            <a:pPr marL="285750" indent="-285750">
              <a:buFont typeface="Arial" panose="020B0604020202020204" pitchFamily="34" charset="0"/>
              <a:buChar char="•"/>
            </a:pPr>
            <a:r>
              <a:rPr lang="en-GB" dirty="0" smtClean="0"/>
              <a:t>changes </a:t>
            </a:r>
            <a:r>
              <a:rPr lang="en-GB" dirty="0"/>
              <a:t>of materials (which did not have the same functionality), </a:t>
            </a:r>
            <a:endParaRPr lang="en-GB" dirty="0" smtClean="0"/>
          </a:p>
          <a:p>
            <a:pPr marL="285750" indent="-285750">
              <a:buFont typeface="Arial" panose="020B0604020202020204" pitchFamily="34" charset="0"/>
              <a:buChar char="•"/>
            </a:pPr>
            <a:r>
              <a:rPr lang="en-GB" dirty="0" smtClean="0"/>
              <a:t>changes </a:t>
            </a:r>
            <a:r>
              <a:rPr lang="en-GB" dirty="0"/>
              <a:t>on site or poor construction arising from a lack of knowledge of the implications of </a:t>
            </a:r>
            <a:r>
              <a:rPr lang="en-GB" dirty="0" smtClean="0"/>
              <a:t>change.  </a:t>
            </a:r>
          </a:p>
          <a:p>
            <a:pPr marL="285750" indent="-285750">
              <a:buFont typeface="Arial" panose="020B0604020202020204" pitchFamily="34" charset="0"/>
              <a:buChar char="•"/>
            </a:pPr>
            <a:r>
              <a:rPr lang="en-GB" dirty="0" smtClean="0"/>
              <a:t>Many </a:t>
            </a:r>
            <a:r>
              <a:rPr lang="en-GB" dirty="0"/>
              <a:t>projects are still undertaken by contractors who may never have built a SuDS previously, and therefore do not understand either what it is crucial to get right, or how to do it.</a:t>
            </a:r>
          </a:p>
          <a:p>
            <a:endParaRPr lang="en-GB" dirty="0"/>
          </a:p>
        </p:txBody>
      </p:sp>
      <p:sp>
        <p:nvSpPr>
          <p:cNvPr id="4" name="Slide Number Placeholder 3"/>
          <p:cNvSpPr>
            <a:spLocks noGrp="1"/>
          </p:cNvSpPr>
          <p:nvPr>
            <p:ph type="sldNum" sz="quarter" idx="10"/>
          </p:nvPr>
        </p:nvSpPr>
        <p:spPr/>
        <p:txBody>
          <a:bodyPr/>
          <a:lstStyle/>
          <a:p>
            <a:fld id="{4E4C8975-CA6E-45EC-AA23-3681907697BC}" type="slidenum">
              <a:rPr lang="en-GB" smtClean="0"/>
              <a:t>4</a:t>
            </a:fld>
            <a:endParaRPr lang="en-GB" dirty="0"/>
          </a:p>
        </p:txBody>
      </p:sp>
    </p:spTree>
    <p:extLst>
      <p:ext uri="{BB962C8B-B14F-4D97-AF65-F5344CB8AC3E}">
        <p14:creationId xmlns:p14="http://schemas.microsoft.com/office/powerpoint/2010/main" val="1453742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end section contains a ‘mini-case study’ related that each particular component and the lessons learned from the challenges that arose in building it.  </a:t>
            </a:r>
            <a:endParaRPr lang="en-GB" dirty="0" smtClean="0"/>
          </a:p>
          <a:p>
            <a:endParaRPr lang="en-GB" dirty="0"/>
          </a:p>
          <a:p>
            <a:r>
              <a:rPr lang="en-GB" dirty="0" smtClean="0"/>
              <a:t>The </a:t>
            </a:r>
            <a:r>
              <a:rPr lang="en-GB" dirty="0"/>
              <a:t>chapter ends with a checklist for its construction.  The checklists are not intended to be exhaustive, but to identify the key issues.  It is expected that people will use these as the basis for compiling their own checklists that are related to their own particular project.  All the checklists provided within the guidance are collected as individually downloadable Word files at the end of the document.  </a:t>
            </a:r>
          </a:p>
        </p:txBody>
      </p:sp>
      <p:sp>
        <p:nvSpPr>
          <p:cNvPr id="4" name="Slide Number Placeholder 3"/>
          <p:cNvSpPr>
            <a:spLocks noGrp="1"/>
          </p:cNvSpPr>
          <p:nvPr>
            <p:ph type="sldNum" sz="quarter" idx="10"/>
          </p:nvPr>
        </p:nvSpPr>
        <p:spPr/>
        <p:txBody>
          <a:bodyPr/>
          <a:lstStyle/>
          <a:p>
            <a:fld id="{4E4C8975-CA6E-45EC-AA23-3681907697BC}" type="slidenum">
              <a:rPr lang="en-GB" smtClean="0"/>
              <a:t>40</a:t>
            </a:fld>
            <a:endParaRPr lang="en-GB" dirty="0"/>
          </a:p>
        </p:txBody>
      </p:sp>
    </p:spTree>
    <p:extLst>
      <p:ext uri="{BB962C8B-B14F-4D97-AF65-F5344CB8AC3E}">
        <p14:creationId xmlns:p14="http://schemas.microsoft.com/office/powerpoint/2010/main" val="1142686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summary, the guidance seeks to help deliver better quality construction for SuDS.  </a:t>
            </a:r>
            <a:endParaRPr lang="en-GB" dirty="0" smtClean="0"/>
          </a:p>
          <a:p>
            <a:endParaRPr lang="en-GB" dirty="0"/>
          </a:p>
          <a:p>
            <a:r>
              <a:rPr lang="en-GB" dirty="0" smtClean="0"/>
              <a:t>Understanding </a:t>
            </a:r>
            <a:r>
              <a:rPr lang="en-GB" dirty="0"/>
              <a:t>how to build SuDS correctly, can then help inform the design of SuDS generally.  </a:t>
            </a:r>
            <a:endParaRPr lang="en-GB" dirty="0" smtClean="0"/>
          </a:p>
          <a:p>
            <a:endParaRPr lang="en-GB" dirty="0"/>
          </a:p>
          <a:p>
            <a:r>
              <a:rPr lang="en-GB" dirty="0" smtClean="0"/>
              <a:t>The </a:t>
            </a:r>
            <a:r>
              <a:rPr lang="en-GB" dirty="0"/>
              <a:t>team working necessary to build SuDS successfully will help improve communications both within the design and construction team, and encourage them to work together to overcome the problems that will inevitably arise.  </a:t>
            </a:r>
            <a:endParaRPr lang="en-GB" dirty="0" smtClean="0"/>
          </a:p>
          <a:p>
            <a:endParaRPr lang="en-GB" dirty="0"/>
          </a:p>
          <a:p>
            <a:r>
              <a:rPr lang="en-GB" dirty="0" smtClean="0"/>
              <a:t>Ultimately </a:t>
            </a:r>
            <a:r>
              <a:rPr lang="en-GB" dirty="0"/>
              <a:t>this should ensure that better outcomes are achieved, and that the full design intent is realised on the ground, thereby delivering better water management and helping to reduce surface water flooding.</a:t>
            </a:r>
          </a:p>
        </p:txBody>
      </p:sp>
      <p:sp>
        <p:nvSpPr>
          <p:cNvPr id="4" name="Slide Number Placeholder 3"/>
          <p:cNvSpPr>
            <a:spLocks noGrp="1"/>
          </p:cNvSpPr>
          <p:nvPr>
            <p:ph type="sldNum" sz="quarter" idx="10"/>
          </p:nvPr>
        </p:nvSpPr>
        <p:spPr/>
        <p:txBody>
          <a:bodyPr/>
          <a:lstStyle/>
          <a:p>
            <a:fld id="{4E4C8975-CA6E-45EC-AA23-3681907697BC}" type="slidenum">
              <a:rPr lang="en-GB" smtClean="0"/>
              <a:t>41</a:t>
            </a:fld>
            <a:endParaRPr lang="en-GB" dirty="0"/>
          </a:p>
        </p:txBody>
      </p:sp>
      <p:sp>
        <p:nvSpPr>
          <p:cNvPr id="5" name="TextBox 1"/>
          <p:cNvSpPr txBox="1"/>
          <p:nvPr/>
        </p:nvSpPr>
        <p:spPr>
          <a:xfrm rot="20228670">
            <a:off x="1013078" y="7818670"/>
            <a:ext cx="4140200" cy="1523494"/>
          </a:xfrm>
          <a:prstGeom prst="rect">
            <a:avLst/>
          </a:prstGeom>
          <a:solidFill>
            <a:srgbClr val="CCFFFF">
              <a:alpha val="70000"/>
            </a:srgbClr>
          </a:solidFill>
          <a:ln>
            <a:solidFill>
              <a:srgbClr val="FFC000"/>
            </a:solidFill>
          </a:ln>
        </p:spPr>
        <p:txBody>
          <a:bodyPr>
            <a:spAutoFit/>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defTabSz="914400">
              <a:buClrTx/>
              <a:defRPr/>
            </a:pPr>
            <a:r>
              <a:rPr lang="en-GB" sz="1600" b="1" dirty="0" smtClean="0">
                <a:solidFill>
                  <a:srgbClr val="FF0000"/>
                </a:solidFill>
                <a:latin typeface="Calibri"/>
              </a:rPr>
              <a:t>Use of presentation and images</a:t>
            </a:r>
          </a:p>
          <a:p>
            <a:pPr defTabSz="914400">
              <a:buClrTx/>
              <a:defRPr/>
            </a:pPr>
            <a:endParaRPr lang="en-GB" sz="1100" dirty="0" smtClean="0">
              <a:solidFill>
                <a:srgbClr val="FF0000"/>
              </a:solidFill>
              <a:latin typeface="Calibri"/>
            </a:endParaRPr>
          </a:p>
          <a:p>
            <a:pPr defTabSz="914400">
              <a:buClrTx/>
              <a:defRPr/>
            </a:pPr>
            <a:r>
              <a:rPr lang="en-GB" sz="1100" b="1" dirty="0" smtClean="0">
                <a:solidFill>
                  <a:srgbClr val="FF0000"/>
                </a:solidFill>
                <a:latin typeface="Calibri"/>
              </a:rPr>
              <a:t>Presentation</a:t>
            </a:r>
            <a:endParaRPr lang="en-GB" sz="1100" b="1" dirty="0">
              <a:solidFill>
                <a:srgbClr val="FF0000"/>
              </a:solidFill>
              <a:latin typeface="Calibri"/>
            </a:endParaRPr>
          </a:p>
          <a:p>
            <a:pPr defTabSz="914400">
              <a:buClrTx/>
              <a:defRPr/>
            </a:pPr>
            <a:r>
              <a:rPr lang="en-GB" sz="1100" dirty="0" smtClean="0">
                <a:solidFill>
                  <a:srgbClr val="FF0000"/>
                </a:solidFill>
                <a:latin typeface="Calibri"/>
              </a:rPr>
              <a:t>Please make use of the presentation and feel free to adapt as required. Please also acknowledge its source as CIRIA and susdrain</a:t>
            </a:r>
          </a:p>
          <a:p>
            <a:pPr defTabSz="914400">
              <a:buClrTx/>
              <a:defRPr/>
            </a:pPr>
            <a:endParaRPr lang="en-GB" sz="1100" dirty="0">
              <a:solidFill>
                <a:srgbClr val="FF0000"/>
              </a:solidFill>
              <a:latin typeface="Calibri"/>
            </a:endParaRPr>
          </a:p>
          <a:p>
            <a:pPr defTabSz="914400">
              <a:buClrTx/>
              <a:defRPr/>
            </a:pPr>
            <a:r>
              <a:rPr lang="en-GB" sz="1100" b="1" dirty="0" smtClean="0">
                <a:solidFill>
                  <a:srgbClr val="FF0000"/>
                </a:solidFill>
                <a:latin typeface="Calibri"/>
              </a:rPr>
              <a:t>Images</a:t>
            </a:r>
          </a:p>
          <a:p>
            <a:pPr defTabSz="914400">
              <a:buClrTx/>
              <a:defRPr/>
            </a:pPr>
            <a:r>
              <a:rPr lang="en-GB" sz="1100" dirty="0" smtClean="0">
                <a:solidFill>
                  <a:srgbClr val="FF0000"/>
                </a:solidFill>
                <a:latin typeface="Calibri"/>
              </a:rPr>
              <a:t>When using images  please acknowledge  their source as CIRIA</a:t>
            </a:r>
            <a:endParaRPr lang="en-GB" sz="1100" dirty="0">
              <a:solidFill>
                <a:srgbClr val="FF0000"/>
              </a:solidFill>
              <a:latin typeface="Calibri"/>
            </a:endParaRPr>
          </a:p>
        </p:txBody>
      </p:sp>
    </p:spTree>
    <p:extLst>
      <p:ext uri="{BB962C8B-B14F-4D97-AF65-F5344CB8AC3E}">
        <p14:creationId xmlns:p14="http://schemas.microsoft.com/office/powerpoint/2010/main" val="402261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Interestingly challenges around building SuDS in areas of ecological importance or in proximity to existing trees did not arise frequently.</a:t>
            </a:r>
          </a:p>
          <a:p>
            <a:endParaRPr lang="en-GB" dirty="0"/>
          </a:p>
          <a:p>
            <a:r>
              <a:rPr lang="en-GB" dirty="0"/>
              <a:t>Overall, the consequence of these various issues resulted in either poor visual quality, physical construction or their functionality, or a combination of those factors.</a:t>
            </a:r>
          </a:p>
        </p:txBody>
      </p:sp>
      <p:sp>
        <p:nvSpPr>
          <p:cNvPr id="4" name="Slide Number Placeholder 3"/>
          <p:cNvSpPr>
            <a:spLocks noGrp="1"/>
          </p:cNvSpPr>
          <p:nvPr>
            <p:ph type="sldNum" sz="quarter" idx="10"/>
          </p:nvPr>
        </p:nvSpPr>
        <p:spPr/>
        <p:txBody>
          <a:bodyPr/>
          <a:lstStyle/>
          <a:p>
            <a:fld id="{4E4C8975-CA6E-45EC-AA23-3681907697BC}" type="slidenum">
              <a:rPr lang="en-GB" smtClean="0"/>
              <a:t>5</a:t>
            </a:fld>
            <a:endParaRPr lang="en-GB" dirty="0"/>
          </a:p>
        </p:txBody>
      </p:sp>
    </p:spTree>
    <p:extLst>
      <p:ext uri="{BB962C8B-B14F-4D97-AF65-F5344CB8AC3E}">
        <p14:creationId xmlns:p14="http://schemas.microsoft.com/office/powerpoint/2010/main" val="67202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people had not encountered these specific problems, or only very occasionally, with the most common being contaminated land.</a:t>
            </a:r>
          </a:p>
        </p:txBody>
      </p:sp>
      <p:sp>
        <p:nvSpPr>
          <p:cNvPr id="4" name="Slide Number Placeholder 3"/>
          <p:cNvSpPr>
            <a:spLocks noGrp="1"/>
          </p:cNvSpPr>
          <p:nvPr>
            <p:ph type="sldNum" sz="quarter" idx="10"/>
          </p:nvPr>
        </p:nvSpPr>
        <p:spPr/>
        <p:txBody>
          <a:bodyPr/>
          <a:lstStyle/>
          <a:p>
            <a:fld id="{4E4C8975-CA6E-45EC-AA23-3681907697BC}" type="slidenum">
              <a:rPr lang="en-GB" smtClean="0"/>
              <a:t>6</a:t>
            </a:fld>
            <a:endParaRPr lang="en-GB" dirty="0"/>
          </a:p>
        </p:txBody>
      </p:sp>
    </p:spTree>
    <p:extLst>
      <p:ext uri="{BB962C8B-B14F-4D97-AF65-F5344CB8AC3E}">
        <p14:creationId xmlns:p14="http://schemas.microsoft.com/office/powerpoint/2010/main" val="2263977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this document is seen as a companion to the SuDS Manual, it has been laid out and styled in a similar manner, and the contents reflect the way that information has been provided in the Manual in terms of the list of SuDS components, how they are constructed, and what needs to be checked to ensure they are built to fulfil their design purpose.  </a:t>
            </a:r>
            <a:endParaRPr lang="en-GB" dirty="0" smtClean="0"/>
          </a:p>
          <a:p>
            <a:endParaRPr lang="en-GB" dirty="0"/>
          </a:p>
          <a:p>
            <a:r>
              <a:rPr lang="en-GB" dirty="0" smtClean="0"/>
              <a:t>However</a:t>
            </a:r>
            <a:r>
              <a:rPr lang="en-GB" dirty="0"/>
              <a:t>, its approach is entirely different, as it does not deal with design and is not presented in a highly technical manner.</a:t>
            </a:r>
          </a:p>
        </p:txBody>
      </p:sp>
      <p:sp>
        <p:nvSpPr>
          <p:cNvPr id="4" name="Slide Number Placeholder 3"/>
          <p:cNvSpPr>
            <a:spLocks noGrp="1"/>
          </p:cNvSpPr>
          <p:nvPr>
            <p:ph type="sldNum" sz="quarter" idx="10"/>
          </p:nvPr>
        </p:nvSpPr>
        <p:spPr/>
        <p:txBody>
          <a:bodyPr/>
          <a:lstStyle/>
          <a:p>
            <a:fld id="{4E4C8975-CA6E-45EC-AA23-3681907697BC}" type="slidenum">
              <a:rPr lang="en-GB" smtClean="0"/>
              <a:t>7</a:t>
            </a:fld>
            <a:endParaRPr lang="en-GB" dirty="0"/>
          </a:p>
        </p:txBody>
      </p:sp>
    </p:spTree>
    <p:extLst>
      <p:ext uri="{BB962C8B-B14F-4D97-AF65-F5344CB8AC3E}">
        <p14:creationId xmlns:p14="http://schemas.microsoft.com/office/powerpoint/2010/main" val="235556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guidance is written to make it as easy to understand as possible, by anyone regardless of their prior knowledge of SuDS.  </a:t>
            </a:r>
            <a:endParaRPr lang="en-GB" dirty="0" smtClean="0"/>
          </a:p>
          <a:p>
            <a:endParaRPr lang="en-GB" dirty="0"/>
          </a:p>
          <a:p>
            <a:r>
              <a:rPr lang="en-GB" dirty="0" smtClean="0"/>
              <a:t>It </a:t>
            </a:r>
            <a:r>
              <a:rPr lang="en-GB" dirty="0"/>
              <a:t>deliberately uses simple English, text is kept to a minimum, with pictures used wherever possible to illustrate and explain the issues being discussed. Symbols are also used to show whether the images are illustrating good or bad practice.  </a:t>
            </a:r>
            <a:endParaRPr lang="en-GB" dirty="0" smtClean="0"/>
          </a:p>
          <a:p>
            <a:endParaRPr lang="en-GB" dirty="0"/>
          </a:p>
          <a:p>
            <a:r>
              <a:rPr lang="en-GB" dirty="0" smtClean="0"/>
              <a:t>Knowledge </a:t>
            </a:r>
            <a:r>
              <a:rPr lang="en-GB" dirty="0"/>
              <a:t>that has been developed in the industry through building SuDS is also shared to help the readers, and technical jargon avoided.</a:t>
            </a:r>
          </a:p>
          <a:p>
            <a:endParaRPr lang="en-GB" dirty="0"/>
          </a:p>
          <a:p>
            <a:endParaRPr lang="en-GB" dirty="0"/>
          </a:p>
        </p:txBody>
      </p:sp>
      <p:sp>
        <p:nvSpPr>
          <p:cNvPr id="4" name="Slide Number Placeholder 3"/>
          <p:cNvSpPr>
            <a:spLocks noGrp="1"/>
          </p:cNvSpPr>
          <p:nvPr>
            <p:ph type="sldNum" sz="quarter" idx="10"/>
          </p:nvPr>
        </p:nvSpPr>
        <p:spPr/>
        <p:txBody>
          <a:bodyPr/>
          <a:lstStyle/>
          <a:p>
            <a:fld id="{4E4C8975-CA6E-45EC-AA23-3681907697BC}" type="slidenum">
              <a:rPr lang="en-GB" smtClean="0"/>
              <a:t>8</a:t>
            </a:fld>
            <a:endParaRPr lang="en-GB" dirty="0"/>
          </a:p>
        </p:txBody>
      </p:sp>
    </p:spTree>
    <p:extLst>
      <p:ext uri="{BB962C8B-B14F-4D97-AF65-F5344CB8AC3E}">
        <p14:creationId xmlns:p14="http://schemas.microsoft.com/office/powerpoint/2010/main" val="129416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jargon has to be used, the words are explained in a ‘jargon buster’ at the end of each chapter.  In the main this amounts to around 3 or 4 terms in any chapter.  </a:t>
            </a:r>
            <a:endParaRPr lang="en-GB" dirty="0" smtClean="0"/>
          </a:p>
          <a:p>
            <a:endParaRPr lang="en-GB" dirty="0"/>
          </a:p>
          <a:p>
            <a:r>
              <a:rPr lang="en-GB" dirty="0" smtClean="0"/>
              <a:t>The </a:t>
            </a:r>
            <a:r>
              <a:rPr lang="en-GB" dirty="0"/>
              <a:t>word that occurs most frequently is ‘component’, and is repeated in almost every chapter. </a:t>
            </a:r>
            <a:endParaRPr lang="en-GB" dirty="0" smtClean="0"/>
          </a:p>
          <a:p>
            <a:endParaRPr lang="en-GB" dirty="0"/>
          </a:p>
          <a:p>
            <a:r>
              <a:rPr lang="en-GB" dirty="0" smtClean="0"/>
              <a:t>Dealing </a:t>
            </a:r>
            <a:r>
              <a:rPr lang="en-GB" dirty="0"/>
              <a:t>with jargon in this way ensures that readers can ‘dip into’ any chapter without needing to read introductory chapters first.</a:t>
            </a:r>
          </a:p>
        </p:txBody>
      </p:sp>
      <p:sp>
        <p:nvSpPr>
          <p:cNvPr id="4" name="Slide Number Placeholder 3"/>
          <p:cNvSpPr>
            <a:spLocks noGrp="1"/>
          </p:cNvSpPr>
          <p:nvPr>
            <p:ph type="sldNum" sz="quarter" idx="10"/>
          </p:nvPr>
        </p:nvSpPr>
        <p:spPr/>
        <p:txBody>
          <a:bodyPr/>
          <a:lstStyle/>
          <a:p>
            <a:fld id="{4E4C8975-CA6E-45EC-AA23-3681907697BC}" type="slidenum">
              <a:rPr lang="en-GB" smtClean="0"/>
              <a:t>9</a:t>
            </a:fld>
            <a:endParaRPr lang="en-GB" dirty="0"/>
          </a:p>
        </p:txBody>
      </p:sp>
    </p:spTree>
    <p:extLst>
      <p:ext uri="{BB962C8B-B14F-4D97-AF65-F5344CB8AC3E}">
        <p14:creationId xmlns:p14="http://schemas.microsoft.com/office/powerpoint/2010/main" val="1241860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99777" y="287048"/>
            <a:ext cx="1345958" cy="125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462267" y="6876900"/>
            <a:ext cx="7242295" cy="45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7" tIns="52144" rIns="104287" bIns="521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39" eaLnBrk="1" fontAlgn="base" hangingPunct="1">
              <a:spcBef>
                <a:spcPct val="50000"/>
              </a:spcBef>
              <a:spcAft>
                <a:spcPct val="0"/>
              </a:spcAft>
              <a:buClrTx/>
            </a:pPr>
            <a:r>
              <a:rPr lang="en-GB" altLang="en-US" sz="2300" dirty="0">
                <a:solidFill>
                  <a:srgbClr val="669900"/>
                </a:solidFill>
                <a:cs typeface="Arial" charset="0"/>
              </a:rPr>
              <a:t>www.ciria.org | www.susdrain.org </a:t>
            </a:r>
          </a:p>
        </p:txBody>
      </p:sp>
      <p:sp>
        <p:nvSpPr>
          <p:cNvPr id="7170" name="Rectangle 2"/>
          <p:cNvSpPr>
            <a:spLocks noGrp="1" noChangeArrowheads="1"/>
          </p:cNvSpPr>
          <p:nvPr>
            <p:ph type="ctrTitle"/>
          </p:nvPr>
        </p:nvSpPr>
        <p:spPr>
          <a:xfrm>
            <a:off x="547668" y="2348894"/>
            <a:ext cx="9343729" cy="1620771"/>
          </a:xfrm>
        </p:spPr>
        <p:txBody>
          <a:bodyPr/>
          <a:lstStyle>
            <a:lvl1pPr>
              <a:defRPr/>
            </a:lvl1pPr>
          </a:lstStyle>
          <a:p>
            <a:pPr lvl="0"/>
            <a:r>
              <a:rPr lang="en-US" altLang="en-US" noProof="0"/>
              <a:t>Click to edit Master title style</a:t>
            </a:r>
            <a:endParaRPr lang="en-GB" altLang="en-US" noProof="0" dirty="0"/>
          </a:p>
        </p:txBody>
      </p:sp>
      <p:sp>
        <p:nvSpPr>
          <p:cNvPr id="7171" name="Rectangle 3"/>
          <p:cNvSpPr>
            <a:spLocks noGrp="1" noChangeArrowheads="1"/>
          </p:cNvSpPr>
          <p:nvPr>
            <p:ph type="subTitle" idx="1"/>
          </p:nvPr>
        </p:nvSpPr>
        <p:spPr>
          <a:xfrm>
            <a:off x="547668" y="4284717"/>
            <a:ext cx="8541724" cy="1932323"/>
          </a:xfrm>
        </p:spPr>
        <p:txBody>
          <a:bodyPr/>
          <a:lstStyle>
            <a:lvl1pPr marL="0" indent="0">
              <a:buFontTx/>
              <a:buNone/>
              <a:defRPr/>
            </a:lvl1pPr>
          </a:lstStyle>
          <a:p>
            <a:pPr lvl="0"/>
            <a:r>
              <a:rPr lang="en-US" altLang="en-US" noProof="0"/>
              <a:t>Click to edit Master subtitle style</a:t>
            </a:r>
            <a:endParaRPr lang="en-GB" altLang="en-US" noProof="0" dirty="0"/>
          </a:p>
        </p:txBody>
      </p:sp>
      <p:sp>
        <p:nvSpPr>
          <p:cNvPr id="7" name="Rectangle 6"/>
          <p:cNvSpPr>
            <a:spLocks noGrp="1" noChangeArrowheads="1"/>
          </p:cNvSpPr>
          <p:nvPr>
            <p:ph type="sldNum" sz="quarter" idx="11"/>
          </p:nvPr>
        </p:nvSpPr>
        <p:spPr/>
        <p:txBody>
          <a:bodyPr/>
          <a:lstStyle>
            <a:lvl1pPr>
              <a:defRPr/>
            </a:lvl1pPr>
          </a:lstStyle>
          <a:p>
            <a:pPr>
              <a:defRPr/>
            </a:pPr>
            <a:fld id="{2F07CA6C-D244-4880-9589-867B64BD622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77766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6A8F72-C238-45F2-8D05-5A5795F70D04}"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127166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2715" y="302803"/>
            <a:ext cx="2406015" cy="645157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4670" y="302803"/>
            <a:ext cx="7039822" cy="64515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5" name="Rectangle 6"/>
          <p:cNvSpPr>
            <a:spLocks noGrp="1" noChangeArrowheads="1"/>
          </p:cNvSpPr>
          <p:nvPr>
            <p:ph type="sldNum" sz="quarter" idx="11"/>
          </p:nvPr>
        </p:nvSpPr>
        <p:spPr>
          <a:ln/>
        </p:spPr>
        <p:txBody>
          <a:bodyPr/>
          <a:lstStyle>
            <a:lvl1pPr>
              <a:defRPr/>
            </a:lvl1pPr>
          </a:lstStyle>
          <a:p>
            <a:pPr>
              <a:defRPr/>
            </a:pPr>
            <a:fld id="{92A067D2-54D6-4994-8591-0539ACD45DBA}"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266483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F02B5-2EC7-4095-82C9-5441E37226C8}"/>
              </a:ext>
            </a:extLst>
          </p:cNvPr>
          <p:cNvSpPr>
            <a:spLocks noGrp="1"/>
          </p:cNvSpPr>
          <p:nvPr>
            <p:ph type="ctrTitle"/>
          </p:nvPr>
        </p:nvSpPr>
        <p:spPr>
          <a:xfrm>
            <a:off x="1336675" y="1237457"/>
            <a:ext cx="8020050" cy="2632440"/>
          </a:xfrm>
        </p:spPr>
        <p:txBody>
          <a:bodyPr anchor="b"/>
          <a:lstStyle>
            <a:lvl1pPr algn="ctr">
              <a:defRPr sz="5263"/>
            </a:lvl1pPr>
          </a:lstStyle>
          <a:p>
            <a:r>
              <a:rPr lang="en-US"/>
              <a:t>Click to edit Master title style</a:t>
            </a:r>
            <a:endParaRPr lang="en-GB"/>
          </a:p>
        </p:txBody>
      </p:sp>
      <p:sp>
        <p:nvSpPr>
          <p:cNvPr id="3" name="Subtitle 2">
            <a:extLst>
              <a:ext uri="{FF2B5EF4-FFF2-40B4-BE49-F238E27FC236}">
                <a16:creationId xmlns:a16="http://schemas.microsoft.com/office/drawing/2014/main" xmlns="" id="{56A70D95-636A-4E03-9E94-971AAD0B1291}"/>
              </a:ext>
            </a:extLst>
          </p:cNvPr>
          <p:cNvSpPr>
            <a:spLocks noGrp="1"/>
          </p:cNvSpPr>
          <p:nvPr>
            <p:ph type="subTitle" idx="1"/>
          </p:nvPr>
        </p:nvSpPr>
        <p:spPr>
          <a:xfrm>
            <a:off x="1336675" y="3971414"/>
            <a:ext cx="8020050" cy="1825554"/>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21653233-48F1-4895-B000-1E1AB6BF0B9A}"/>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5" name="Footer Placeholder 4">
            <a:extLst>
              <a:ext uri="{FF2B5EF4-FFF2-40B4-BE49-F238E27FC236}">
                <a16:creationId xmlns:a16="http://schemas.microsoft.com/office/drawing/2014/main" xmlns="" id="{327EE83E-8BFC-4975-A2AB-5F7EFB1127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D8B23A6-2B98-4EA7-981D-A50070896FFB}"/>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224028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948015-A784-40F2-A62A-C6A7D8304F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26E2499-346F-4A63-9D85-B9A72DA200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B41C3AE-D869-4951-8B2F-7299091D67C4}"/>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5" name="Footer Placeholder 4">
            <a:extLst>
              <a:ext uri="{FF2B5EF4-FFF2-40B4-BE49-F238E27FC236}">
                <a16:creationId xmlns:a16="http://schemas.microsoft.com/office/drawing/2014/main" xmlns="" id="{441721B7-FD8F-4C22-9DB3-C609A81467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A223985-8C5A-4FF4-8073-662042C83880}"/>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11376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D089D2-13FB-46FC-A2F7-94B202F1A3E1}"/>
              </a:ext>
            </a:extLst>
          </p:cNvPr>
          <p:cNvSpPr>
            <a:spLocks noGrp="1"/>
          </p:cNvSpPr>
          <p:nvPr>
            <p:ph type="title"/>
          </p:nvPr>
        </p:nvSpPr>
        <p:spPr>
          <a:xfrm>
            <a:off x="729602" y="1885066"/>
            <a:ext cx="9223058" cy="3145275"/>
          </a:xfrm>
        </p:spPr>
        <p:txBody>
          <a:bodyPr anchor="b"/>
          <a:lstStyle>
            <a:lvl1pPr>
              <a:defRPr sz="5263"/>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39E1E8F-FF7E-469B-9EF0-6A927767AEAF}"/>
              </a:ext>
            </a:extLst>
          </p:cNvPr>
          <p:cNvSpPr>
            <a:spLocks noGrp="1"/>
          </p:cNvSpPr>
          <p:nvPr>
            <p:ph type="body" idx="1"/>
          </p:nvPr>
        </p:nvSpPr>
        <p:spPr>
          <a:xfrm>
            <a:off x="729602" y="5060096"/>
            <a:ext cx="9223058" cy="1654026"/>
          </a:xfrm>
        </p:spPr>
        <p:txBody>
          <a:bodyPr/>
          <a:lstStyle>
            <a:lvl1pPr marL="0" indent="0">
              <a:buNone/>
              <a:defRPr sz="2105">
                <a:solidFill>
                  <a:schemeClr val="tx1">
                    <a:tint val="75000"/>
                  </a:schemeClr>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14D8F6B-B358-4A57-8F1A-120F6804F3DF}"/>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5" name="Footer Placeholder 4">
            <a:extLst>
              <a:ext uri="{FF2B5EF4-FFF2-40B4-BE49-F238E27FC236}">
                <a16:creationId xmlns:a16="http://schemas.microsoft.com/office/drawing/2014/main" xmlns="" id="{972F5BC4-6B38-4237-BFEA-5D6A0D1405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EC2F97A-AA9C-4D26-BA2F-31CBD2EAE26E}"/>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2520820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E6494-82DE-4563-A2F7-B028A95334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0043F90-3D63-4E09-8649-43E95AE8BC68}"/>
              </a:ext>
            </a:extLst>
          </p:cNvPr>
          <p:cNvSpPr>
            <a:spLocks noGrp="1"/>
          </p:cNvSpPr>
          <p:nvPr>
            <p:ph sz="half" idx="1"/>
          </p:nvPr>
        </p:nvSpPr>
        <p:spPr>
          <a:xfrm>
            <a:off x="735171" y="2012836"/>
            <a:ext cx="4544695" cy="4797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529917B2-AC53-458C-A957-BC2E0A7D202C}"/>
              </a:ext>
            </a:extLst>
          </p:cNvPr>
          <p:cNvSpPr>
            <a:spLocks noGrp="1"/>
          </p:cNvSpPr>
          <p:nvPr>
            <p:ph sz="half" idx="2"/>
          </p:nvPr>
        </p:nvSpPr>
        <p:spPr>
          <a:xfrm>
            <a:off x="5413534" y="2012836"/>
            <a:ext cx="4544695" cy="4797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FEB430B5-176C-426B-AFE6-5625CC21F5CA}"/>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6" name="Footer Placeholder 5">
            <a:extLst>
              <a:ext uri="{FF2B5EF4-FFF2-40B4-BE49-F238E27FC236}">
                <a16:creationId xmlns:a16="http://schemas.microsoft.com/office/drawing/2014/main" xmlns="" id="{C65A3020-8689-4800-B722-E1A4362B9A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016802B7-1EB2-49E3-8FDB-21C4AE571CBA}"/>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1512341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FC2932-5311-488A-9F54-A0BC3D807D96}"/>
              </a:ext>
            </a:extLst>
          </p:cNvPr>
          <p:cNvSpPr>
            <a:spLocks noGrp="1"/>
          </p:cNvSpPr>
          <p:nvPr>
            <p:ph type="title"/>
          </p:nvPr>
        </p:nvSpPr>
        <p:spPr>
          <a:xfrm>
            <a:off x="736564" y="402568"/>
            <a:ext cx="9223058" cy="146149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32500671-0F4C-437B-B990-2587E1DD57D6}"/>
              </a:ext>
            </a:extLst>
          </p:cNvPr>
          <p:cNvSpPr>
            <a:spLocks noGrp="1"/>
          </p:cNvSpPr>
          <p:nvPr>
            <p:ph type="body" idx="1"/>
          </p:nvPr>
        </p:nvSpPr>
        <p:spPr>
          <a:xfrm>
            <a:off x="736565" y="1853560"/>
            <a:ext cx="4523809" cy="908401"/>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xmlns="" id="{B314B5C8-15BE-4AD6-9E7D-E4F91C84CBA6}"/>
              </a:ext>
            </a:extLst>
          </p:cNvPr>
          <p:cNvSpPr>
            <a:spLocks noGrp="1"/>
          </p:cNvSpPr>
          <p:nvPr>
            <p:ph sz="half" idx="2"/>
          </p:nvPr>
        </p:nvSpPr>
        <p:spPr>
          <a:xfrm>
            <a:off x="736565" y="2761961"/>
            <a:ext cx="4523809" cy="40624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4F5AA329-07B5-4FBF-85B7-050B100CE0E7}"/>
              </a:ext>
            </a:extLst>
          </p:cNvPr>
          <p:cNvSpPr>
            <a:spLocks noGrp="1"/>
          </p:cNvSpPr>
          <p:nvPr>
            <p:ph type="body" sz="quarter" idx="3"/>
          </p:nvPr>
        </p:nvSpPr>
        <p:spPr>
          <a:xfrm>
            <a:off x="5413534" y="1853560"/>
            <a:ext cx="4546088" cy="908401"/>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xmlns="" id="{4413AB56-7063-4919-8B5D-E0CF5A91EAF1}"/>
              </a:ext>
            </a:extLst>
          </p:cNvPr>
          <p:cNvSpPr>
            <a:spLocks noGrp="1"/>
          </p:cNvSpPr>
          <p:nvPr>
            <p:ph sz="quarter" idx="4"/>
          </p:nvPr>
        </p:nvSpPr>
        <p:spPr>
          <a:xfrm>
            <a:off x="5413534" y="2761961"/>
            <a:ext cx="4546088" cy="40624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034126A0-50C5-4667-BE28-6D314ABC431E}"/>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8" name="Footer Placeholder 7">
            <a:extLst>
              <a:ext uri="{FF2B5EF4-FFF2-40B4-BE49-F238E27FC236}">
                <a16:creationId xmlns:a16="http://schemas.microsoft.com/office/drawing/2014/main" xmlns="" id="{B78E50F2-5F28-4A37-AB8A-76604538EA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6130AAFB-1B03-468D-A182-8107DE2401D6}"/>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3761022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8BD25-1838-4CCA-BEDD-D301FED731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9F50945D-C1EF-48E5-BC6E-979A7352F34D}"/>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4" name="Footer Placeholder 3">
            <a:extLst>
              <a:ext uri="{FF2B5EF4-FFF2-40B4-BE49-F238E27FC236}">
                <a16:creationId xmlns:a16="http://schemas.microsoft.com/office/drawing/2014/main" xmlns="" id="{58D45326-8009-4FC7-9326-32A22B9F2B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44ED8925-C99B-47CB-957E-E94118D51C7F}"/>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2588803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C256520-C0A1-4282-BF68-208D1FBA2692}"/>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3" name="Footer Placeholder 2">
            <a:extLst>
              <a:ext uri="{FF2B5EF4-FFF2-40B4-BE49-F238E27FC236}">
                <a16:creationId xmlns:a16="http://schemas.microsoft.com/office/drawing/2014/main" xmlns="" id="{2E80C101-4906-47CA-9F86-44F750BEE6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3DB691AB-41AC-4E8B-8867-82A1B4897C41}"/>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372917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90E4C-3E47-4EC7-A278-0BB5F7ADC477}"/>
              </a:ext>
            </a:extLst>
          </p:cNvPr>
          <p:cNvSpPr>
            <a:spLocks noGrp="1"/>
          </p:cNvSpPr>
          <p:nvPr>
            <p:ph type="title"/>
          </p:nvPr>
        </p:nvSpPr>
        <p:spPr>
          <a:xfrm>
            <a:off x="736564" y="504084"/>
            <a:ext cx="3448900" cy="1764295"/>
          </a:xfrm>
        </p:spPr>
        <p:txBody>
          <a:bodyPr anchor="b"/>
          <a:lstStyle>
            <a:lvl1pPr>
              <a:defRPr sz="280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991C7EF-A9EF-4464-B9C3-90952F2FA2A0}"/>
              </a:ext>
            </a:extLst>
          </p:cNvPr>
          <p:cNvSpPr>
            <a:spLocks noGrp="1"/>
          </p:cNvSpPr>
          <p:nvPr>
            <p:ph idx="1"/>
          </p:nvPr>
        </p:nvSpPr>
        <p:spPr>
          <a:xfrm>
            <a:off x="4546088" y="1088682"/>
            <a:ext cx="5413534" cy="5373398"/>
          </a:xfrm>
        </p:spPr>
        <p:txBody>
          <a:bodyPr/>
          <a:lstStyle>
            <a:lvl1pPr>
              <a:defRPr sz="2807"/>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CEBEB0D2-C53B-4E18-B6CF-9A7BCE9EF5D5}"/>
              </a:ext>
            </a:extLst>
          </p:cNvPr>
          <p:cNvSpPr>
            <a:spLocks noGrp="1"/>
          </p:cNvSpPr>
          <p:nvPr>
            <p:ph type="body" sz="half" idx="2"/>
          </p:nvPr>
        </p:nvSpPr>
        <p:spPr>
          <a:xfrm>
            <a:off x="736564" y="2268379"/>
            <a:ext cx="3448900" cy="4202453"/>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xmlns="" id="{A134966E-6DC3-48A5-9D80-964267BDE4FD}"/>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6" name="Footer Placeholder 5">
            <a:extLst>
              <a:ext uri="{FF2B5EF4-FFF2-40B4-BE49-F238E27FC236}">
                <a16:creationId xmlns:a16="http://schemas.microsoft.com/office/drawing/2014/main" xmlns="" id="{F93ACDE2-0B7D-471E-95DA-381D543CEB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67BD9CA-8B20-49F3-BD54-084795ED78B5}"/>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420540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5" name="Rectangle 6"/>
          <p:cNvSpPr>
            <a:spLocks noGrp="1" noChangeArrowheads="1"/>
          </p:cNvSpPr>
          <p:nvPr>
            <p:ph type="sldNum" sz="quarter" idx="11"/>
          </p:nvPr>
        </p:nvSpPr>
        <p:spPr>
          <a:ln/>
        </p:spPr>
        <p:txBody>
          <a:bodyPr/>
          <a:lstStyle>
            <a:lvl1pPr>
              <a:defRPr/>
            </a:lvl1pPr>
          </a:lstStyle>
          <a:p>
            <a:pPr>
              <a:defRPr/>
            </a:pPr>
            <a:fld id="{A8A8A9D6-CFA6-4E73-B380-98D5547BE6B1}"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1807069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B8B8C-3395-41BC-9C24-65539FA9F84A}"/>
              </a:ext>
            </a:extLst>
          </p:cNvPr>
          <p:cNvSpPr>
            <a:spLocks noGrp="1"/>
          </p:cNvSpPr>
          <p:nvPr>
            <p:ph type="title"/>
          </p:nvPr>
        </p:nvSpPr>
        <p:spPr>
          <a:xfrm>
            <a:off x="736564" y="504084"/>
            <a:ext cx="3448900" cy="1764295"/>
          </a:xfrm>
        </p:spPr>
        <p:txBody>
          <a:bodyPr anchor="b"/>
          <a:lstStyle>
            <a:lvl1pPr>
              <a:defRPr sz="280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218A67AE-8955-4D38-B3CD-AF7FBA905697}"/>
              </a:ext>
            </a:extLst>
          </p:cNvPr>
          <p:cNvSpPr>
            <a:spLocks noGrp="1"/>
          </p:cNvSpPr>
          <p:nvPr>
            <p:ph type="pic" idx="1"/>
          </p:nvPr>
        </p:nvSpPr>
        <p:spPr>
          <a:xfrm>
            <a:off x="4546088" y="1088682"/>
            <a:ext cx="5413534" cy="5373398"/>
          </a:xfrm>
        </p:spPr>
        <p:txBody>
          <a:bodyPr/>
          <a:lstStyle>
            <a:lvl1pPr marL="0" indent="0">
              <a:buNone/>
              <a:defRPr sz="2807"/>
            </a:lvl1pPr>
            <a:lvl2pPr marL="401010" indent="0">
              <a:buNone/>
              <a:defRPr sz="2456"/>
            </a:lvl2pPr>
            <a:lvl3pPr marL="802020" indent="0">
              <a:buNone/>
              <a:defRPr sz="2105"/>
            </a:lvl3pPr>
            <a:lvl4pPr marL="1203030" indent="0">
              <a:buNone/>
              <a:defRPr sz="1754"/>
            </a:lvl4pPr>
            <a:lvl5pPr marL="1604040" indent="0">
              <a:buNone/>
              <a:defRPr sz="1754"/>
            </a:lvl5pPr>
            <a:lvl6pPr marL="2005051" indent="0">
              <a:buNone/>
              <a:defRPr sz="1754"/>
            </a:lvl6pPr>
            <a:lvl7pPr marL="2406061" indent="0">
              <a:buNone/>
              <a:defRPr sz="1754"/>
            </a:lvl7pPr>
            <a:lvl8pPr marL="2807071" indent="0">
              <a:buNone/>
              <a:defRPr sz="1754"/>
            </a:lvl8pPr>
            <a:lvl9pPr marL="3208081" indent="0">
              <a:buNone/>
              <a:defRPr sz="1754"/>
            </a:lvl9pPr>
          </a:lstStyle>
          <a:p>
            <a:endParaRPr lang="en-GB"/>
          </a:p>
        </p:txBody>
      </p:sp>
      <p:sp>
        <p:nvSpPr>
          <p:cNvPr id="4" name="Text Placeholder 3">
            <a:extLst>
              <a:ext uri="{FF2B5EF4-FFF2-40B4-BE49-F238E27FC236}">
                <a16:creationId xmlns:a16="http://schemas.microsoft.com/office/drawing/2014/main" xmlns="" id="{2AB215D1-0CE6-471C-A61F-236D61EE957C}"/>
              </a:ext>
            </a:extLst>
          </p:cNvPr>
          <p:cNvSpPr>
            <a:spLocks noGrp="1"/>
          </p:cNvSpPr>
          <p:nvPr>
            <p:ph type="body" sz="half" idx="2"/>
          </p:nvPr>
        </p:nvSpPr>
        <p:spPr>
          <a:xfrm>
            <a:off x="736564" y="2268379"/>
            <a:ext cx="3448900" cy="4202453"/>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xmlns="" id="{5083A70A-5898-49E4-9E61-10747BA2CED9}"/>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6" name="Footer Placeholder 5">
            <a:extLst>
              <a:ext uri="{FF2B5EF4-FFF2-40B4-BE49-F238E27FC236}">
                <a16:creationId xmlns:a16="http://schemas.microsoft.com/office/drawing/2014/main" xmlns="" id="{11A8714D-3F4D-4AAE-B5BF-69898D53C8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9D866D80-D820-45CF-BE3E-D9E385B82263}"/>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140193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72D3B8-501E-4CB3-B59D-7B2EB25B6B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FBCB2CE0-5374-4E00-80DA-061E87B1EB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B6AF79E-F2FD-4ECB-A104-A126D935ABA7}"/>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5" name="Footer Placeholder 4">
            <a:extLst>
              <a:ext uri="{FF2B5EF4-FFF2-40B4-BE49-F238E27FC236}">
                <a16:creationId xmlns:a16="http://schemas.microsoft.com/office/drawing/2014/main" xmlns="" id="{43E7CDE7-B0E7-4AFD-B687-AEF8F64037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640F926-CF0E-49D8-A5F6-E8E63514720D}"/>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2327850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17AB30-2B10-4EDE-B310-D07D1D94EADD}"/>
              </a:ext>
            </a:extLst>
          </p:cNvPr>
          <p:cNvSpPr>
            <a:spLocks noGrp="1"/>
          </p:cNvSpPr>
          <p:nvPr>
            <p:ph type="title" orient="vert"/>
          </p:nvPr>
        </p:nvSpPr>
        <p:spPr>
          <a:xfrm>
            <a:off x="7652465" y="402567"/>
            <a:ext cx="2305764" cy="640782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8DCBAD4-8FAC-44B8-B0D8-391D407C4A54}"/>
              </a:ext>
            </a:extLst>
          </p:cNvPr>
          <p:cNvSpPr>
            <a:spLocks noGrp="1"/>
          </p:cNvSpPr>
          <p:nvPr>
            <p:ph type="body" orient="vert" idx="1"/>
          </p:nvPr>
        </p:nvSpPr>
        <p:spPr>
          <a:xfrm>
            <a:off x="735171" y="402567"/>
            <a:ext cx="6783626" cy="640782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8C4431D-6D5E-4694-AF88-FC007DAB1C1B}"/>
              </a:ext>
            </a:extLst>
          </p:cNvPr>
          <p:cNvSpPr>
            <a:spLocks noGrp="1"/>
          </p:cNvSpPr>
          <p:nvPr>
            <p:ph type="dt" sz="half" idx="10"/>
          </p:nvPr>
        </p:nvSpPr>
        <p:spPr/>
        <p:txBody>
          <a:bodyPr/>
          <a:lstStyle/>
          <a:p>
            <a:fld id="{E398CD9F-B081-45C3-8E0B-270C927E1699}" type="datetimeFigureOut">
              <a:rPr lang="en-GB" smtClean="0"/>
              <a:t>02/11/2017</a:t>
            </a:fld>
            <a:endParaRPr lang="en-GB"/>
          </a:p>
        </p:txBody>
      </p:sp>
      <p:sp>
        <p:nvSpPr>
          <p:cNvPr id="5" name="Footer Placeholder 4">
            <a:extLst>
              <a:ext uri="{FF2B5EF4-FFF2-40B4-BE49-F238E27FC236}">
                <a16:creationId xmlns:a16="http://schemas.microsoft.com/office/drawing/2014/main" xmlns="" id="{D47DCE6D-702F-4D1D-A766-796D11D85A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DB144A6-1A5F-4393-A81A-1F1BA43BDF72}"/>
              </a:ext>
            </a:extLst>
          </p:cNvPr>
          <p:cNvSpPr>
            <a:spLocks noGrp="1"/>
          </p:cNvSpPr>
          <p:nvPr>
            <p:ph type="sldNum" sz="quarter" idx="12"/>
          </p:nvPr>
        </p:nvSpPr>
        <p:spPr/>
        <p:txBody>
          <a:bodyPr/>
          <a:lstStyle/>
          <a:p>
            <a:fld id="{DE35BD28-1C35-4B79-9270-5688CBFAEABF}" type="slidenum">
              <a:rPr lang="en-GB" smtClean="0"/>
              <a:t>‹#›</a:t>
            </a:fld>
            <a:endParaRPr lang="en-GB"/>
          </a:p>
        </p:txBody>
      </p:sp>
    </p:spTree>
    <p:extLst>
      <p:ext uri="{BB962C8B-B14F-4D97-AF65-F5344CB8AC3E}">
        <p14:creationId xmlns:p14="http://schemas.microsoft.com/office/powerpoint/2010/main" val="414284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8813"/>
            <a:ext cx="9089390" cy="1501751"/>
          </a:xfrm>
        </p:spPr>
        <p:txBody>
          <a:bodyPr anchor="t"/>
          <a:lstStyle>
            <a:lvl1pPr algn="l">
              <a:defRPr sz="4600" b="1" cap="all"/>
            </a:lvl1pPr>
          </a:lstStyle>
          <a:p>
            <a:r>
              <a:rPr lang="en-US"/>
              <a:t>Click to edit Master title style</a:t>
            </a:r>
            <a:endParaRPr lang="en-GB" dirty="0"/>
          </a:p>
        </p:txBody>
      </p:sp>
      <p:sp>
        <p:nvSpPr>
          <p:cNvPr id="3" name="Text Placeholder 2"/>
          <p:cNvSpPr>
            <a:spLocks noGrp="1"/>
          </p:cNvSpPr>
          <p:nvPr>
            <p:ph type="body" idx="1"/>
          </p:nvPr>
        </p:nvSpPr>
        <p:spPr>
          <a:xfrm>
            <a:off x="844705" y="3204786"/>
            <a:ext cx="9089390" cy="1654026"/>
          </a:xfrm>
        </p:spPr>
        <p:txBody>
          <a:bodyPr anchor="b"/>
          <a:lstStyle>
            <a:lvl1pPr marL="0" indent="0">
              <a:buNone/>
              <a:defRPr sz="2300"/>
            </a:lvl1pPr>
            <a:lvl2pPr marL="521436" indent="0">
              <a:buNone/>
              <a:defRPr sz="2100"/>
            </a:lvl2pPr>
            <a:lvl3pPr marL="1042872" indent="0">
              <a:buNone/>
              <a:defRPr sz="1800"/>
            </a:lvl3pPr>
            <a:lvl4pPr marL="1564308" indent="0">
              <a:buNone/>
              <a:defRPr sz="1600"/>
            </a:lvl4pPr>
            <a:lvl5pPr marL="2085744" indent="0">
              <a:buNone/>
              <a:defRPr sz="1600"/>
            </a:lvl5pPr>
            <a:lvl6pPr marL="2607179" indent="0">
              <a:buNone/>
              <a:defRPr sz="1600"/>
            </a:lvl6pPr>
            <a:lvl7pPr marL="3128616" indent="0">
              <a:buNone/>
              <a:defRPr sz="1600"/>
            </a:lvl7pPr>
            <a:lvl8pPr marL="3650052" indent="0">
              <a:buNone/>
              <a:defRPr sz="1600"/>
            </a:lvl8pPr>
            <a:lvl9pPr marL="4171487"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5" name="Rectangle 6"/>
          <p:cNvSpPr>
            <a:spLocks noGrp="1" noChangeArrowheads="1"/>
          </p:cNvSpPr>
          <p:nvPr>
            <p:ph type="sldNum" sz="quarter" idx="11"/>
          </p:nvPr>
        </p:nvSpPr>
        <p:spPr>
          <a:ln/>
        </p:spPr>
        <p:txBody>
          <a:bodyPr/>
          <a:lstStyle>
            <a:lvl1pPr>
              <a:defRPr/>
            </a:lvl1pPr>
          </a:lstStyle>
          <a:p>
            <a:pPr>
              <a:defRPr/>
            </a:pPr>
            <a:fld id="{031DAE82-FC10-48C6-BA61-81CD294F9892}"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1453983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6" name="Rectangle 6"/>
          <p:cNvSpPr>
            <a:spLocks noGrp="1" noChangeArrowheads="1"/>
          </p:cNvSpPr>
          <p:nvPr>
            <p:ph type="sldNum" sz="quarter" idx="11"/>
          </p:nvPr>
        </p:nvSpPr>
        <p:spPr>
          <a:ln/>
        </p:spPr>
        <p:txBody>
          <a:bodyPr/>
          <a:lstStyle>
            <a:lvl1pPr>
              <a:defRPr/>
            </a:lvl1pPr>
          </a:lstStyle>
          <a:p>
            <a:pPr>
              <a:defRPr/>
            </a:pPr>
            <a:fld id="{CE2F2AB3-C45D-46F3-881F-10109CA73341}"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376312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802"/>
            <a:ext cx="9624060" cy="1260211"/>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34670" y="1692533"/>
            <a:ext cx="4724775" cy="705367"/>
          </a:xfrm>
        </p:spPr>
        <p:txBody>
          <a:bodyPr anchor="b"/>
          <a:lstStyle>
            <a:lvl1pPr marL="0" indent="0">
              <a:buNone/>
              <a:defRPr sz="2700" b="1"/>
            </a:lvl1pPr>
            <a:lvl2pPr marL="521436" indent="0">
              <a:buNone/>
              <a:defRPr sz="2300" b="1"/>
            </a:lvl2pPr>
            <a:lvl3pPr marL="1042872" indent="0">
              <a:buNone/>
              <a:defRPr sz="2100" b="1"/>
            </a:lvl3pPr>
            <a:lvl4pPr marL="1564308" indent="0">
              <a:buNone/>
              <a:defRPr sz="1800" b="1"/>
            </a:lvl4pPr>
            <a:lvl5pPr marL="2085744" indent="0">
              <a:buNone/>
              <a:defRPr sz="1800" b="1"/>
            </a:lvl5pPr>
            <a:lvl6pPr marL="2607179" indent="0">
              <a:buNone/>
              <a:defRPr sz="1800" b="1"/>
            </a:lvl6pPr>
            <a:lvl7pPr marL="3128616" indent="0">
              <a:buNone/>
              <a:defRPr sz="1800" b="1"/>
            </a:lvl7pPr>
            <a:lvl8pPr marL="3650052" indent="0">
              <a:buNone/>
              <a:defRPr sz="1800" b="1"/>
            </a:lvl8pPr>
            <a:lvl9pPr marL="4171487" indent="0">
              <a:buNone/>
              <a:defRPr sz="1800" b="1"/>
            </a:lvl9pPr>
          </a:lstStyle>
          <a:p>
            <a:pPr lvl="0"/>
            <a:r>
              <a:rPr lang="en-US"/>
              <a:t>Click to edit Master text styles</a:t>
            </a:r>
          </a:p>
        </p:txBody>
      </p:sp>
      <p:sp>
        <p:nvSpPr>
          <p:cNvPr id="4" name="Content Placeholder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432101" y="1692533"/>
            <a:ext cx="4726631" cy="705367"/>
          </a:xfrm>
        </p:spPr>
        <p:txBody>
          <a:bodyPr anchor="b"/>
          <a:lstStyle>
            <a:lvl1pPr marL="0" indent="0">
              <a:buNone/>
              <a:defRPr sz="2700" b="1"/>
            </a:lvl1pPr>
            <a:lvl2pPr marL="521436" indent="0">
              <a:buNone/>
              <a:defRPr sz="2300" b="1"/>
            </a:lvl2pPr>
            <a:lvl3pPr marL="1042872" indent="0">
              <a:buNone/>
              <a:defRPr sz="2100" b="1"/>
            </a:lvl3pPr>
            <a:lvl4pPr marL="1564308" indent="0">
              <a:buNone/>
              <a:defRPr sz="1800" b="1"/>
            </a:lvl4pPr>
            <a:lvl5pPr marL="2085744" indent="0">
              <a:buNone/>
              <a:defRPr sz="1800" b="1"/>
            </a:lvl5pPr>
            <a:lvl6pPr marL="2607179" indent="0">
              <a:buNone/>
              <a:defRPr sz="1800" b="1"/>
            </a:lvl6pPr>
            <a:lvl7pPr marL="3128616" indent="0">
              <a:buNone/>
              <a:defRPr sz="1800" b="1"/>
            </a:lvl7pPr>
            <a:lvl8pPr marL="3650052" indent="0">
              <a:buNone/>
              <a:defRPr sz="1800" b="1"/>
            </a:lvl8pPr>
            <a:lvl9pPr marL="4171487"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2101"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8" name="Rectangle 6"/>
          <p:cNvSpPr>
            <a:spLocks noGrp="1" noChangeArrowheads="1"/>
          </p:cNvSpPr>
          <p:nvPr>
            <p:ph type="sldNum" sz="quarter" idx="11"/>
          </p:nvPr>
        </p:nvSpPr>
        <p:spPr>
          <a:ln/>
        </p:spPr>
        <p:txBody>
          <a:bodyPr/>
          <a:lstStyle>
            <a:lvl1pPr>
              <a:defRPr/>
            </a:lvl1pPr>
          </a:lstStyle>
          <a:p>
            <a:pPr>
              <a:defRPr/>
            </a:pPr>
            <a:fld id="{720691D7-87AA-47F3-AB24-7E3AC8E19A80}"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337286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4" name="Rectangle 6"/>
          <p:cNvSpPr>
            <a:spLocks noGrp="1" noChangeArrowheads="1"/>
          </p:cNvSpPr>
          <p:nvPr>
            <p:ph type="sldNum" sz="quarter" idx="11"/>
          </p:nvPr>
        </p:nvSpPr>
        <p:spPr>
          <a:ln/>
        </p:spPr>
        <p:txBody>
          <a:bodyPr/>
          <a:lstStyle>
            <a:lvl1pPr>
              <a:defRPr/>
            </a:lvl1pPr>
          </a:lstStyle>
          <a:p>
            <a:pPr>
              <a:defRPr/>
            </a:pPr>
            <a:fld id="{CAEE8C74-76C1-4076-AAA0-646FC30370EC}"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503202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3" name="Rectangle 6"/>
          <p:cNvSpPr>
            <a:spLocks noGrp="1" noChangeArrowheads="1"/>
          </p:cNvSpPr>
          <p:nvPr>
            <p:ph type="sldNum" sz="quarter" idx="11"/>
          </p:nvPr>
        </p:nvSpPr>
        <p:spPr>
          <a:ln/>
        </p:spPr>
        <p:txBody>
          <a:bodyPr/>
          <a:lstStyle>
            <a:lvl1pPr>
              <a:defRPr/>
            </a:lvl1pPr>
          </a:lstStyle>
          <a:p>
            <a:pPr>
              <a:defRPr/>
            </a:pPr>
            <a:fld id="{ED2302E4-37C8-4DE4-B953-ED6FF64E0C5A}"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354654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2" y="301050"/>
            <a:ext cx="3518055" cy="1281214"/>
          </a:xfrm>
        </p:spPr>
        <p:txBody>
          <a:bodyPr anchor="b"/>
          <a:lstStyle>
            <a:lvl1pPr algn="l">
              <a:defRPr sz="2300" b="1"/>
            </a:lvl1pPr>
          </a:lstStyle>
          <a:p>
            <a:r>
              <a:rPr lang="en-US"/>
              <a:t>Click to edit Master title style</a:t>
            </a:r>
            <a:endParaRPr lang="en-GB"/>
          </a:p>
        </p:txBody>
      </p:sp>
      <p:sp>
        <p:nvSpPr>
          <p:cNvPr id="3" name="Content Placeholder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34672" y="1582265"/>
            <a:ext cx="3518055" cy="5172114"/>
          </a:xfrm>
        </p:spPr>
        <p:txBody>
          <a:bodyPr/>
          <a:lstStyle>
            <a:lvl1pPr marL="0" indent="0">
              <a:buNone/>
              <a:defRPr sz="1600"/>
            </a:lvl1pPr>
            <a:lvl2pPr marL="521436" indent="0">
              <a:buNone/>
              <a:defRPr sz="1400"/>
            </a:lvl2pPr>
            <a:lvl3pPr marL="1042872" indent="0">
              <a:buNone/>
              <a:defRPr sz="1100"/>
            </a:lvl3pPr>
            <a:lvl4pPr marL="1564308" indent="0">
              <a:buNone/>
              <a:defRPr sz="1000"/>
            </a:lvl4pPr>
            <a:lvl5pPr marL="2085744" indent="0">
              <a:buNone/>
              <a:defRPr sz="1000"/>
            </a:lvl5pPr>
            <a:lvl6pPr marL="2607179" indent="0">
              <a:buNone/>
              <a:defRPr sz="1000"/>
            </a:lvl6pPr>
            <a:lvl7pPr marL="3128616" indent="0">
              <a:buNone/>
              <a:defRPr sz="1000"/>
            </a:lvl7pPr>
            <a:lvl8pPr marL="3650052" indent="0">
              <a:buNone/>
              <a:defRPr sz="1000"/>
            </a:lvl8pPr>
            <a:lvl9pPr marL="4171487"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6" name="Rectangle 6"/>
          <p:cNvSpPr>
            <a:spLocks noGrp="1" noChangeArrowheads="1"/>
          </p:cNvSpPr>
          <p:nvPr>
            <p:ph type="sldNum" sz="quarter" idx="11"/>
          </p:nvPr>
        </p:nvSpPr>
        <p:spPr>
          <a:ln/>
        </p:spPr>
        <p:txBody>
          <a:bodyPr/>
          <a:lstStyle>
            <a:lvl1pPr>
              <a:defRPr/>
            </a:lvl1pPr>
          </a:lstStyle>
          <a:p>
            <a:pPr>
              <a:defRPr/>
            </a:pPr>
            <a:fld id="{5848AF6D-3BBA-4C09-A928-5087C12E0277}"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420485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92884"/>
            <a:ext cx="6416040" cy="624855"/>
          </a:xfrm>
        </p:spPr>
        <p:txBody>
          <a:bodyPr anchor="b"/>
          <a:lstStyle>
            <a:lvl1pPr algn="l">
              <a:defRPr sz="2300" b="1"/>
            </a:lvl1pPr>
          </a:lstStyle>
          <a:p>
            <a:r>
              <a:rPr lang="en-US"/>
              <a:t>Click to edit Master title style</a:t>
            </a:r>
            <a:endParaRPr lang="en-GB"/>
          </a:p>
        </p:txBody>
      </p:sp>
      <p:sp>
        <p:nvSpPr>
          <p:cNvPr id="3" name="Picture Placeholder 2"/>
          <p:cNvSpPr>
            <a:spLocks noGrp="1"/>
          </p:cNvSpPr>
          <p:nvPr>
            <p:ph type="pic" idx="1"/>
          </p:nvPr>
        </p:nvSpPr>
        <p:spPr>
          <a:xfrm>
            <a:off x="2095981" y="675613"/>
            <a:ext cx="6416040" cy="4536758"/>
          </a:xfrm>
        </p:spPr>
        <p:txBody>
          <a:bodyPr/>
          <a:lstStyle>
            <a:lvl1pPr marL="0" indent="0">
              <a:buNone/>
              <a:defRPr sz="3700"/>
            </a:lvl1pPr>
            <a:lvl2pPr marL="521436" indent="0">
              <a:buNone/>
              <a:defRPr sz="3200"/>
            </a:lvl2pPr>
            <a:lvl3pPr marL="1042872" indent="0">
              <a:buNone/>
              <a:defRPr sz="2700"/>
            </a:lvl3pPr>
            <a:lvl4pPr marL="1564308" indent="0">
              <a:buNone/>
              <a:defRPr sz="2300"/>
            </a:lvl4pPr>
            <a:lvl5pPr marL="2085744" indent="0">
              <a:buNone/>
              <a:defRPr sz="2300"/>
            </a:lvl5pPr>
            <a:lvl6pPr marL="2607179" indent="0">
              <a:buNone/>
              <a:defRPr sz="2300"/>
            </a:lvl6pPr>
            <a:lvl7pPr marL="3128616" indent="0">
              <a:buNone/>
              <a:defRPr sz="2300"/>
            </a:lvl7pPr>
            <a:lvl8pPr marL="3650052" indent="0">
              <a:buNone/>
              <a:defRPr sz="2300"/>
            </a:lvl8pPr>
            <a:lvl9pPr marL="4171487" indent="0">
              <a:buNone/>
              <a:defRPr sz="23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095981" y="5917739"/>
            <a:ext cx="6416040" cy="887398"/>
          </a:xfrm>
        </p:spPr>
        <p:txBody>
          <a:bodyPr/>
          <a:lstStyle>
            <a:lvl1pPr marL="0" indent="0">
              <a:buNone/>
              <a:defRPr sz="1600"/>
            </a:lvl1pPr>
            <a:lvl2pPr marL="521436" indent="0">
              <a:buNone/>
              <a:defRPr sz="1400"/>
            </a:lvl2pPr>
            <a:lvl3pPr marL="1042872" indent="0">
              <a:buNone/>
              <a:defRPr sz="1100"/>
            </a:lvl3pPr>
            <a:lvl4pPr marL="1564308" indent="0">
              <a:buNone/>
              <a:defRPr sz="1000"/>
            </a:lvl4pPr>
            <a:lvl5pPr marL="2085744" indent="0">
              <a:buNone/>
              <a:defRPr sz="1000"/>
            </a:lvl5pPr>
            <a:lvl6pPr marL="2607179" indent="0">
              <a:buNone/>
              <a:defRPr sz="1000"/>
            </a:lvl6pPr>
            <a:lvl7pPr marL="3128616" indent="0">
              <a:buNone/>
              <a:defRPr sz="1000"/>
            </a:lvl7pPr>
            <a:lvl8pPr marL="3650052" indent="0">
              <a:buNone/>
              <a:defRPr sz="1000"/>
            </a:lvl8pPr>
            <a:lvl9pPr marL="4171487"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xfrm>
            <a:off x="3653580" y="6885650"/>
            <a:ext cx="3386243" cy="525088"/>
          </a:xfrm>
          <a:prstGeom prst="rect">
            <a:avLst/>
          </a:prstGeom>
          <a:ln/>
        </p:spPr>
        <p:txBody>
          <a:bodyPr lIns="104287" tIns="52144" rIns="104287" bIns="52144"/>
          <a:lstStyle>
            <a:lvl1pPr>
              <a:defRPr/>
            </a:lvl1pPr>
          </a:lstStyle>
          <a:p>
            <a:pPr defTabSz="914239" fontAlgn="base">
              <a:spcBef>
                <a:spcPct val="0"/>
              </a:spcBef>
              <a:spcAft>
                <a:spcPct val="0"/>
              </a:spcAft>
              <a:buClrTx/>
              <a:defRPr/>
            </a:pPr>
            <a:endParaRPr lang="en-GB" altLang="en-US" sz="1800">
              <a:solidFill>
                <a:srgbClr val="000000"/>
              </a:solidFill>
              <a:latin typeface="Arial" charset="0"/>
              <a:cs typeface="Arial" charset="0"/>
            </a:endParaRPr>
          </a:p>
        </p:txBody>
      </p:sp>
      <p:sp>
        <p:nvSpPr>
          <p:cNvPr id="6" name="Rectangle 6"/>
          <p:cNvSpPr>
            <a:spLocks noGrp="1" noChangeArrowheads="1"/>
          </p:cNvSpPr>
          <p:nvPr>
            <p:ph type="sldNum" sz="quarter" idx="11"/>
          </p:nvPr>
        </p:nvSpPr>
        <p:spPr>
          <a:ln/>
        </p:spPr>
        <p:txBody>
          <a:bodyPr/>
          <a:lstStyle>
            <a:lvl1pPr>
              <a:defRPr/>
            </a:lvl1pPr>
          </a:lstStyle>
          <a:p>
            <a:pPr>
              <a:defRPr/>
            </a:pPr>
            <a:fld id="{4A1F0CD9-B3BF-4EE0-910C-A617297941D2}"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425425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298450" y="302802"/>
            <a:ext cx="8501327" cy="126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287" tIns="52144" rIns="104287" bIns="52144" numCol="1" anchor="ctr" anchorCtr="0" compatLnSpc="1">
            <a:prstTxWarp prst="textNoShape">
              <a:avLst/>
            </a:prstTxWarp>
          </a:bodyPr>
          <a:lstStyle/>
          <a:p>
            <a:pPr lvl="0"/>
            <a:r>
              <a:rPr lang="en-US" altLang="en-US"/>
              <a:t>Click to edit Master title style</a:t>
            </a:r>
            <a:endParaRPr lang="en-GB" altLang="en-US"/>
          </a:p>
        </p:txBody>
      </p:sp>
      <p:sp>
        <p:nvSpPr>
          <p:cNvPr id="1028" name="Rectangle 3"/>
          <p:cNvSpPr>
            <a:spLocks noGrp="1" noChangeArrowheads="1"/>
          </p:cNvSpPr>
          <p:nvPr>
            <p:ph type="body" idx="1"/>
          </p:nvPr>
        </p:nvSpPr>
        <p:spPr bwMode="auto">
          <a:xfrm>
            <a:off x="298450" y="1764295"/>
            <a:ext cx="9860280" cy="499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287" tIns="52144" rIns="104287" bIns="521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Rectangle 6"/>
          <p:cNvSpPr>
            <a:spLocks noGrp="1" noChangeArrowheads="1"/>
          </p:cNvSpPr>
          <p:nvPr>
            <p:ph type="sldNum" sz="quarter" idx="4"/>
          </p:nvPr>
        </p:nvSpPr>
        <p:spPr bwMode="auto">
          <a:xfrm>
            <a:off x="7663603" y="6885650"/>
            <a:ext cx="2495127" cy="52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287" tIns="52144" rIns="104287" bIns="52144" numCol="1" anchor="t" anchorCtr="0" compatLnSpc="1">
            <a:prstTxWarp prst="textNoShape">
              <a:avLst/>
            </a:prstTxWarp>
          </a:bodyPr>
          <a:lstStyle>
            <a:lvl1pPr algn="r">
              <a:defRPr sz="1600">
                <a:cs typeface="+mn-cs"/>
              </a:defRPr>
            </a:lvl1pPr>
          </a:lstStyle>
          <a:p>
            <a:pPr defTabSz="914239" fontAlgn="base">
              <a:spcBef>
                <a:spcPct val="0"/>
              </a:spcBef>
              <a:spcAft>
                <a:spcPct val="0"/>
              </a:spcAft>
              <a:buClrTx/>
              <a:defRPr/>
            </a:pPr>
            <a:fld id="{531A56C5-C729-474B-9281-34834F3CA99A}" type="slidenum">
              <a:rPr lang="en-GB" altLang="en-US" smtClean="0">
                <a:solidFill>
                  <a:srgbClr val="000000"/>
                </a:solidFill>
                <a:latin typeface="Arial" charset="0"/>
              </a:rPr>
              <a:pPr defTabSz="914239" fontAlgn="base">
                <a:spcBef>
                  <a:spcPct val="0"/>
                </a:spcBef>
                <a:spcAft>
                  <a:spcPct val="0"/>
                </a:spcAft>
                <a:buClrTx/>
                <a:defRPr/>
              </a:pPr>
              <a:t>‹#›</a:t>
            </a:fld>
            <a:endParaRPr lang="en-GB" altLang="en-US" dirty="0">
              <a:solidFill>
                <a:srgbClr val="000000"/>
              </a:solidFill>
              <a:latin typeface="Arial" charset="0"/>
            </a:endParaRPr>
          </a:p>
        </p:txBody>
      </p:sp>
      <p:pic>
        <p:nvPicPr>
          <p:cNvPr id="1031" name="Picture 7" descr="CIRIA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799777" y="287048"/>
            <a:ext cx="1345958" cy="125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462267" y="6876900"/>
            <a:ext cx="7242295" cy="45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7" tIns="52144" rIns="104287" bIns="521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39" eaLnBrk="1" fontAlgn="base" hangingPunct="1">
              <a:spcBef>
                <a:spcPct val="50000"/>
              </a:spcBef>
              <a:spcAft>
                <a:spcPct val="0"/>
              </a:spcAft>
              <a:buClrTx/>
            </a:pPr>
            <a:r>
              <a:rPr lang="en-GB" altLang="en-US" sz="2300" dirty="0">
                <a:solidFill>
                  <a:srgbClr val="669900"/>
                </a:solidFill>
                <a:cs typeface="Arial" charset="0"/>
              </a:rPr>
              <a:t>www.ciria.org | www.susdrain.org</a:t>
            </a:r>
          </a:p>
        </p:txBody>
      </p:sp>
    </p:spTree>
    <p:extLst>
      <p:ext uri="{BB962C8B-B14F-4D97-AF65-F5344CB8AC3E}">
        <p14:creationId xmlns:p14="http://schemas.microsoft.com/office/powerpoint/2010/main" val="76814465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rtl="0" eaLnBrk="1" fontAlgn="base" hangingPunct="1">
        <a:spcBef>
          <a:spcPct val="0"/>
        </a:spcBef>
        <a:spcAft>
          <a:spcPct val="0"/>
        </a:spcAft>
        <a:defRPr sz="4100">
          <a:solidFill>
            <a:srgbClr val="669900"/>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100">
          <a:solidFill>
            <a:srgbClr val="669900"/>
          </a:solidFill>
          <a:latin typeface="Arial" charset="0"/>
          <a:cs typeface="Arial" charset="0"/>
        </a:defRPr>
      </a:lvl2pPr>
      <a:lvl3pPr algn="l" rtl="0" eaLnBrk="1" fontAlgn="base" hangingPunct="1">
        <a:spcBef>
          <a:spcPct val="0"/>
        </a:spcBef>
        <a:spcAft>
          <a:spcPct val="0"/>
        </a:spcAft>
        <a:defRPr sz="4100">
          <a:solidFill>
            <a:srgbClr val="669900"/>
          </a:solidFill>
          <a:latin typeface="Arial" charset="0"/>
          <a:cs typeface="Arial" charset="0"/>
        </a:defRPr>
      </a:lvl3pPr>
      <a:lvl4pPr algn="l" rtl="0" eaLnBrk="1" fontAlgn="base" hangingPunct="1">
        <a:spcBef>
          <a:spcPct val="0"/>
        </a:spcBef>
        <a:spcAft>
          <a:spcPct val="0"/>
        </a:spcAft>
        <a:defRPr sz="4100">
          <a:solidFill>
            <a:srgbClr val="669900"/>
          </a:solidFill>
          <a:latin typeface="Arial" charset="0"/>
          <a:cs typeface="Arial" charset="0"/>
        </a:defRPr>
      </a:lvl4pPr>
      <a:lvl5pPr algn="l" rtl="0" eaLnBrk="1" fontAlgn="base" hangingPunct="1">
        <a:spcBef>
          <a:spcPct val="0"/>
        </a:spcBef>
        <a:spcAft>
          <a:spcPct val="0"/>
        </a:spcAft>
        <a:defRPr sz="4100">
          <a:solidFill>
            <a:srgbClr val="669900"/>
          </a:solidFill>
          <a:latin typeface="Arial" charset="0"/>
          <a:cs typeface="Arial" charset="0"/>
        </a:defRPr>
      </a:lvl5pPr>
      <a:lvl6pPr marL="521436" algn="l" rtl="0" eaLnBrk="1" fontAlgn="base" hangingPunct="1">
        <a:spcBef>
          <a:spcPct val="0"/>
        </a:spcBef>
        <a:spcAft>
          <a:spcPct val="0"/>
        </a:spcAft>
        <a:defRPr sz="4100">
          <a:solidFill>
            <a:srgbClr val="669900"/>
          </a:solidFill>
          <a:latin typeface="Tahoma" pitchFamily="34" charset="0"/>
        </a:defRPr>
      </a:lvl6pPr>
      <a:lvl7pPr marL="1042872" algn="l" rtl="0" eaLnBrk="1" fontAlgn="base" hangingPunct="1">
        <a:spcBef>
          <a:spcPct val="0"/>
        </a:spcBef>
        <a:spcAft>
          <a:spcPct val="0"/>
        </a:spcAft>
        <a:defRPr sz="4100">
          <a:solidFill>
            <a:srgbClr val="669900"/>
          </a:solidFill>
          <a:latin typeface="Tahoma" pitchFamily="34" charset="0"/>
        </a:defRPr>
      </a:lvl7pPr>
      <a:lvl8pPr marL="1564308" algn="l" rtl="0" eaLnBrk="1" fontAlgn="base" hangingPunct="1">
        <a:spcBef>
          <a:spcPct val="0"/>
        </a:spcBef>
        <a:spcAft>
          <a:spcPct val="0"/>
        </a:spcAft>
        <a:defRPr sz="4100">
          <a:solidFill>
            <a:srgbClr val="669900"/>
          </a:solidFill>
          <a:latin typeface="Tahoma" pitchFamily="34" charset="0"/>
        </a:defRPr>
      </a:lvl8pPr>
      <a:lvl9pPr marL="2085744" algn="l" rtl="0" eaLnBrk="1" fontAlgn="base" hangingPunct="1">
        <a:spcBef>
          <a:spcPct val="0"/>
        </a:spcBef>
        <a:spcAft>
          <a:spcPct val="0"/>
        </a:spcAft>
        <a:defRPr sz="4100">
          <a:solidFill>
            <a:srgbClr val="669900"/>
          </a:solidFill>
          <a:latin typeface="Tahoma" pitchFamily="34" charset="0"/>
        </a:defRPr>
      </a:lvl9pPr>
    </p:titleStyle>
    <p:bodyStyle>
      <a:lvl1pPr marL="391076" indent="-391076" algn="l" rtl="0" eaLnBrk="1" fontAlgn="base" hangingPunct="1">
        <a:spcBef>
          <a:spcPct val="20000"/>
        </a:spcBef>
        <a:spcAft>
          <a:spcPct val="0"/>
        </a:spcAft>
        <a:buFont typeface="Wingdings" pitchFamily="2" charset="2"/>
        <a:buChar char="§"/>
        <a:defRPr sz="3700">
          <a:solidFill>
            <a:schemeClr val="tx1"/>
          </a:solidFill>
          <a:latin typeface="Arial" panose="020B0604020202020204" pitchFamily="34" charset="0"/>
          <a:ea typeface="+mn-ea"/>
          <a:cs typeface="Arial" panose="020B0604020202020204" pitchFamily="34" charset="0"/>
        </a:defRPr>
      </a:lvl1pPr>
      <a:lvl2pPr marL="847334" indent="-325898" algn="l" rtl="0" eaLnBrk="1" fontAlgn="base" hangingPunct="1">
        <a:spcBef>
          <a:spcPct val="20000"/>
        </a:spcBef>
        <a:spcAft>
          <a:spcPct val="0"/>
        </a:spcAft>
        <a:buFont typeface="Wingdings" pitchFamily="2" charset="2"/>
        <a:buChar char="§"/>
        <a:defRPr sz="3200">
          <a:solidFill>
            <a:schemeClr val="tx1"/>
          </a:solidFill>
          <a:latin typeface="Arial" panose="020B0604020202020204" pitchFamily="34" charset="0"/>
          <a:cs typeface="Arial" panose="020B0604020202020204" pitchFamily="34" charset="0"/>
        </a:defRPr>
      </a:lvl2pPr>
      <a:lvl3pPr marL="1303590" indent="-260718" algn="l" rtl="0" eaLnBrk="1" fontAlgn="base" hangingPunct="1">
        <a:spcBef>
          <a:spcPct val="20000"/>
        </a:spcBef>
        <a:spcAft>
          <a:spcPct val="0"/>
        </a:spcAft>
        <a:buFont typeface="Wingdings" pitchFamily="2" charset="2"/>
        <a:buChar char="§"/>
        <a:defRPr sz="2700">
          <a:solidFill>
            <a:schemeClr val="tx1"/>
          </a:solidFill>
          <a:latin typeface="Arial" panose="020B0604020202020204" pitchFamily="34" charset="0"/>
          <a:cs typeface="Arial" panose="020B0604020202020204" pitchFamily="34" charset="0"/>
        </a:defRPr>
      </a:lvl3pPr>
      <a:lvl4pPr marL="1825026" indent="-260718" algn="l" rtl="0" eaLnBrk="1" fontAlgn="base" hangingPunct="1">
        <a:spcBef>
          <a:spcPct val="20000"/>
        </a:spcBef>
        <a:spcAft>
          <a:spcPct val="0"/>
        </a:spcAft>
        <a:buFont typeface="Wingdings" pitchFamily="2" charset="2"/>
        <a:buChar char="§"/>
        <a:defRPr sz="2300">
          <a:solidFill>
            <a:schemeClr val="tx1"/>
          </a:solidFill>
          <a:latin typeface="Arial" panose="020B0604020202020204" pitchFamily="34" charset="0"/>
          <a:cs typeface="Arial" panose="020B0604020202020204" pitchFamily="34" charset="0"/>
        </a:defRPr>
      </a:lvl4pPr>
      <a:lvl5pPr marL="2346462" indent="-260718" algn="l" rtl="0" eaLnBrk="1" fontAlgn="base" hangingPunct="1">
        <a:spcBef>
          <a:spcPct val="20000"/>
        </a:spcBef>
        <a:spcAft>
          <a:spcPct val="0"/>
        </a:spcAft>
        <a:buFont typeface="Wingdings" pitchFamily="2" charset="2"/>
        <a:buChar char="§"/>
        <a:defRPr sz="2300">
          <a:solidFill>
            <a:schemeClr val="tx1"/>
          </a:solidFill>
          <a:latin typeface="Arial" panose="020B0604020202020204" pitchFamily="34" charset="0"/>
          <a:cs typeface="Arial" panose="020B0604020202020204" pitchFamily="34" charset="0"/>
        </a:defRPr>
      </a:lvl5pPr>
      <a:lvl6pPr marL="2867898" indent="-260718" algn="l" rtl="0" eaLnBrk="1" fontAlgn="base" hangingPunct="1">
        <a:spcBef>
          <a:spcPct val="20000"/>
        </a:spcBef>
        <a:spcAft>
          <a:spcPct val="0"/>
        </a:spcAft>
        <a:buChar char="»"/>
        <a:defRPr sz="2300">
          <a:solidFill>
            <a:schemeClr val="tx1"/>
          </a:solidFill>
          <a:latin typeface="+mn-lt"/>
        </a:defRPr>
      </a:lvl6pPr>
      <a:lvl7pPr marL="3389333" indent="-260718" algn="l" rtl="0" eaLnBrk="1" fontAlgn="base" hangingPunct="1">
        <a:spcBef>
          <a:spcPct val="20000"/>
        </a:spcBef>
        <a:spcAft>
          <a:spcPct val="0"/>
        </a:spcAft>
        <a:buChar char="»"/>
        <a:defRPr sz="2300">
          <a:solidFill>
            <a:schemeClr val="tx1"/>
          </a:solidFill>
          <a:latin typeface="+mn-lt"/>
        </a:defRPr>
      </a:lvl7pPr>
      <a:lvl8pPr marL="3910770" indent="-260718" algn="l" rtl="0" eaLnBrk="1" fontAlgn="base" hangingPunct="1">
        <a:spcBef>
          <a:spcPct val="20000"/>
        </a:spcBef>
        <a:spcAft>
          <a:spcPct val="0"/>
        </a:spcAft>
        <a:buChar char="»"/>
        <a:defRPr sz="2300">
          <a:solidFill>
            <a:schemeClr val="tx1"/>
          </a:solidFill>
          <a:latin typeface="+mn-lt"/>
        </a:defRPr>
      </a:lvl8pPr>
      <a:lvl9pPr marL="4432206" indent="-260718" algn="l" rtl="0" eaLnBrk="1" fontAlgn="base" hangingPunct="1">
        <a:spcBef>
          <a:spcPct val="20000"/>
        </a:spcBef>
        <a:spcAft>
          <a:spcPct val="0"/>
        </a:spcAft>
        <a:buChar char="»"/>
        <a:defRPr sz="2300">
          <a:solidFill>
            <a:schemeClr val="tx1"/>
          </a:solidFill>
          <a:latin typeface="+mn-lt"/>
        </a:defRPr>
      </a:lvl9pPr>
    </p:bodyStyle>
    <p:otherStyle>
      <a:defPPr>
        <a:defRPr lang="en-US"/>
      </a:defPPr>
      <a:lvl1pPr marL="0" algn="l" defTabSz="1042872" rtl="0" eaLnBrk="1" latinLnBrk="0" hangingPunct="1">
        <a:defRPr sz="2100" kern="1200">
          <a:solidFill>
            <a:schemeClr val="tx1"/>
          </a:solidFill>
          <a:latin typeface="+mn-lt"/>
          <a:ea typeface="+mn-ea"/>
          <a:cs typeface="+mn-cs"/>
        </a:defRPr>
      </a:lvl1pPr>
      <a:lvl2pPr marL="521436" algn="l" defTabSz="1042872" rtl="0" eaLnBrk="1" latinLnBrk="0" hangingPunct="1">
        <a:defRPr sz="2100" kern="1200">
          <a:solidFill>
            <a:schemeClr val="tx1"/>
          </a:solidFill>
          <a:latin typeface="+mn-lt"/>
          <a:ea typeface="+mn-ea"/>
          <a:cs typeface="+mn-cs"/>
        </a:defRPr>
      </a:lvl2pPr>
      <a:lvl3pPr marL="1042872" algn="l" defTabSz="1042872" rtl="0" eaLnBrk="1" latinLnBrk="0" hangingPunct="1">
        <a:defRPr sz="2100" kern="1200">
          <a:solidFill>
            <a:schemeClr val="tx1"/>
          </a:solidFill>
          <a:latin typeface="+mn-lt"/>
          <a:ea typeface="+mn-ea"/>
          <a:cs typeface="+mn-cs"/>
        </a:defRPr>
      </a:lvl3pPr>
      <a:lvl4pPr marL="1564308" algn="l" defTabSz="1042872" rtl="0" eaLnBrk="1" latinLnBrk="0" hangingPunct="1">
        <a:defRPr sz="2100" kern="1200">
          <a:solidFill>
            <a:schemeClr val="tx1"/>
          </a:solidFill>
          <a:latin typeface="+mn-lt"/>
          <a:ea typeface="+mn-ea"/>
          <a:cs typeface="+mn-cs"/>
        </a:defRPr>
      </a:lvl4pPr>
      <a:lvl5pPr marL="2085744" algn="l" defTabSz="1042872" rtl="0" eaLnBrk="1" latinLnBrk="0" hangingPunct="1">
        <a:defRPr sz="2100" kern="1200">
          <a:solidFill>
            <a:schemeClr val="tx1"/>
          </a:solidFill>
          <a:latin typeface="+mn-lt"/>
          <a:ea typeface="+mn-ea"/>
          <a:cs typeface="+mn-cs"/>
        </a:defRPr>
      </a:lvl5pPr>
      <a:lvl6pPr marL="2607179" algn="l" defTabSz="1042872" rtl="0" eaLnBrk="1" latinLnBrk="0" hangingPunct="1">
        <a:defRPr sz="2100" kern="1200">
          <a:solidFill>
            <a:schemeClr val="tx1"/>
          </a:solidFill>
          <a:latin typeface="+mn-lt"/>
          <a:ea typeface="+mn-ea"/>
          <a:cs typeface="+mn-cs"/>
        </a:defRPr>
      </a:lvl6pPr>
      <a:lvl7pPr marL="3128616" algn="l" defTabSz="1042872" rtl="0" eaLnBrk="1" latinLnBrk="0" hangingPunct="1">
        <a:defRPr sz="2100" kern="1200">
          <a:solidFill>
            <a:schemeClr val="tx1"/>
          </a:solidFill>
          <a:latin typeface="+mn-lt"/>
          <a:ea typeface="+mn-ea"/>
          <a:cs typeface="+mn-cs"/>
        </a:defRPr>
      </a:lvl7pPr>
      <a:lvl8pPr marL="3650052" algn="l" defTabSz="1042872" rtl="0" eaLnBrk="1" latinLnBrk="0" hangingPunct="1">
        <a:defRPr sz="2100" kern="1200">
          <a:solidFill>
            <a:schemeClr val="tx1"/>
          </a:solidFill>
          <a:latin typeface="+mn-lt"/>
          <a:ea typeface="+mn-ea"/>
          <a:cs typeface="+mn-cs"/>
        </a:defRPr>
      </a:lvl8pPr>
      <a:lvl9pPr marL="4171487" algn="l" defTabSz="1042872"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3475439-070E-44A4-8388-CF9254088D12}"/>
              </a:ext>
            </a:extLst>
          </p:cNvPr>
          <p:cNvSpPr>
            <a:spLocks noGrp="1"/>
          </p:cNvSpPr>
          <p:nvPr>
            <p:ph type="title"/>
          </p:nvPr>
        </p:nvSpPr>
        <p:spPr>
          <a:xfrm>
            <a:off x="735171" y="402568"/>
            <a:ext cx="9223058" cy="146149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CE21BEC-B8E6-4AE8-8349-CC3C1A911B10}"/>
              </a:ext>
            </a:extLst>
          </p:cNvPr>
          <p:cNvSpPr>
            <a:spLocks noGrp="1"/>
          </p:cNvSpPr>
          <p:nvPr>
            <p:ph type="body" idx="1"/>
          </p:nvPr>
        </p:nvSpPr>
        <p:spPr>
          <a:xfrm>
            <a:off x="735171" y="2012836"/>
            <a:ext cx="9223058" cy="47975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2C6EEC1-EDDD-46DF-808B-29792FD57ABC}"/>
              </a:ext>
            </a:extLst>
          </p:cNvPr>
          <p:cNvSpPr>
            <a:spLocks noGrp="1"/>
          </p:cNvSpPr>
          <p:nvPr>
            <p:ph type="dt" sz="half" idx="2"/>
          </p:nvPr>
        </p:nvSpPr>
        <p:spPr>
          <a:xfrm>
            <a:off x="735171" y="7008171"/>
            <a:ext cx="2406015" cy="402567"/>
          </a:xfrm>
          <a:prstGeom prst="rect">
            <a:avLst/>
          </a:prstGeom>
        </p:spPr>
        <p:txBody>
          <a:bodyPr vert="horz" lIns="91440" tIns="45720" rIns="91440" bIns="45720" rtlCol="0" anchor="ctr"/>
          <a:lstStyle>
            <a:lvl1pPr algn="l">
              <a:defRPr sz="1053">
                <a:solidFill>
                  <a:schemeClr val="tx1">
                    <a:tint val="75000"/>
                  </a:schemeClr>
                </a:solidFill>
              </a:defRPr>
            </a:lvl1pPr>
          </a:lstStyle>
          <a:p>
            <a:fld id="{E398CD9F-B081-45C3-8E0B-270C927E1699}" type="datetimeFigureOut">
              <a:rPr lang="en-GB" smtClean="0"/>
              <a:t>02/11/2017</a:t>
            </a:fld>
            <a:endParaRPr lang="en-GB"/>
          </a:p>
        </p:txBody>
      </p:sp>
      <p:sp>
        <p:nvSpPr>
          <p:cNvPr id="5" name="Footer Placeholder 4">
            <a:extLst>
              <a:ext uri="{FF2B5EF4-FFF2-40B4-BE49-F238E27FC236}">
                <a16:creationId xmlns:a16="http://schemas.microsoft.com/office/drawing/2014/main" xmlns="" id="{DF6E50F0-890A-4281-995D-5B0BB083A2E9}"/>
              </a:ext>
            </a:extLst>
          </p:cNvPr>
          <p:cNvSpPr>
            <a:spLocks noGrp="1"/>
          </p:cNvSpPr>
          <p:nvPr>
            <p:ph type="ftr" sz="quarter" idx="3"/>
          </p:nvPr>
        </p:nvSpPr>
        <p:spPr>
          <a:xfrm>
            <a:off x="3542189" y="7008171"/>
            <a:ext cx="3609023" cy="402567"/>
          </a:xfrm>
          <a:prstGeom prst="rect">
            <a:avLst/>
          </a:prstGeom>
        </p:spPr>
        <p:txBody>
          <a:bodyPr vert="horz" lIns="91440" tIns="45720" rIns="91440" bIns="45720" rtlCol="0" anchor="ctr"/>
          <a:lstStyle>
            <a:lvl1pPr algn="ctr">
              <a:defRPr sz="1053">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158C22CD-EE78-4929-817E-9751452F3E76}"/>
              </a:ext>
            </a:extLst>
          </p:cNvPr>
          <p:cNvSpPr>
            <a:spLocks noGrp="1"/>
          </p:cNvSpPr>
          <p:nvPr>
            <p:ph type="sldNum" sz="quarter" idx="4"/>
          </p:nvPr>
        </p:nvSpPr>
        <p:spPr>
          <a:xfrm>
            <a:off x="7552214" y="7008171"/>
            <a:ext cx="2406015" cy="402567"/>
          </a:xfrm>
          <a:prstGeom prst="rect">
            <a:avLst/>
          </a:prstGeom>
        </p:spPr>
        <p:txBody>
          <a:bodyPr vert="horz" lIns="91440" tIns="45720" rIns="91440" bIns="45720" rtlCol="0" anchor="ctr"/>
          <a:lstStyle>
            <a:lvl1pPr algn="r">
              <a:defRPr sz="1053">
                <a:solidFill>
                  <a:schemeClr val="tx1">
                    <a:tint val="75000"/>
                  </a:schemeClr>
                </a:solidFill>
              </a:defRPr>
            </a:lvl1pPr>
          </a:lstStyle>
          <a:p>
            <a:fld id="{DE35BD28-1C35-4B79-9270-5688CBFAEABF}" type="slidenum">
              <a:rPr lang="en-GB" smtClean="0"/>
              <a:t>‹#›</a:t>
            </a:fld>
            <a:endParaRPr lang="en-GB"/>
          </a:p>
        </p:txBody>
      </p:sp>
    </p:spTree>
    <p:extLst>
      <p:ext uri="{BB962C8B-B14F-4D97-AF65-F5344CB8AC3E}">
        <p14:creationId xmlns:p14="http://schemas.microsoft.com/office/powerpoint/2010/main" val="376691360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802020"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susdrain.org/resources" TargetMode="Externa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3600" y="1730202"/>
            <a:ext cx="4217671" cy="2070907"/>
          </a:xfrm>
        </p:spPr>
        <p:txBody>
          <a:bodyPr>
            <a:normAutofit fontScale="90000"/>
          </a:bodyPr>
          <a:lstStyle/>
          <a:p>
            <a:r>
              <a:rPr lang="en-GB" sz="4000" dirty="0"/>
              <a:t>C768 </a:t>
            </a:r>
            <a:r>
              <a:rPr lang="en-GB" sz="4000" dirty="0" smtClean="0"/>
              <a:t>Guidance on the construction of SuDS</a:t>
            </a:r>
            <a:endParaRPr lang="en-GB" sz="4000" dirty="0"/>
          </a:p>
        </p:txBody>
      </p:sp>
      <p:pic>
        <p:nvPicPr>
          <p:cNvPr id="4" name="Picture 3">
            <a:extLst>
              <a:ext uri="{FF2B5EF4-FFF2-40B4-BE49-F238E27FC236}">
                <a16:creationId xmlns:a16="http://schemas.microsoft.com/office/drawing/2014/main" xmlns="" id="{FA49C6F7-1B70-48CC-861F-F447E4F283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201" y="1678765"/>
            <a:ext cx="3519172" cy="5112703"/>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298450" y="302802"/>
            <a:ext cx="8501327" cy="126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287" tIns="52144" rIns="104287" bIns="52144" numCol="1" anchor="ctr" anchorCtr="0" compatLnSpc="1">
            <a:prstTxWarp prst="textNoShape">
              <a:avLst/>
            </a:prstTxWarp>
          </a:bodyPr>
          <a:lstStyle>
            <a:lvl1pPr algn="l" rtl="0" eaLnBrk="1" fontAlgn="base" hangingPunct="1">
              <a:spcBef>
                <a:spcPct val="0"/>
              </a:spcBef>
              <a:spcAft>
                <a:spcPct val="0"/>
              </a:spcAft>
              <a:defRPr sz="4100">
                <a:solidFill>
                  <a:srgbClr val="669900"/>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100">
                <a:solidFill>
                  <a:srgbClr val="669900"/>
                </a:solidFill>
                <a:latin typeface="Arial" charset="0"/>
                <a:cs typeface="Arial" charset="0"/>
              </a:defRPr>
            </a:lvl2pPr>
            <a:lvl3pPr algn="l" rtl="0" eaLnBrk="1" fontAlgn="base" hangingPunct="1">
              <a:spcBef>
                <a:spcPct val="0"/>
              </a:spcBef>
              <a:spcAft>
                <a:spcPct val="0"/>
              </a:spcAft>
              <a:defRPr sz="4100">
                <a:solidFill>
                  <a:srgbClr val="669900"/>
                </a:solidFill>
                <a:latin typeface="Arial" charset="0"/>
                <a:cs typeface="Arial" charset="0"/>
              </a:defRPr>
            </a:lvl3pPr>
            <a:lvl4pPr algn="l" rtl="0" eaLnBrk="1" fontAlgn="base" hangingPunct="1">
              <a:spcBef>
                <a:spcPct val="0"/>
              </a:spcBef>
              <a:spcAft>
                <a:spcPct val="0"/>
              </a:spcAft>
              <a:defRPr sz="4100">
                <a:solidFill>
                  <a:srgbClr val="669900"/>
                </a:solidFill>
                <a:latin typeface="Arial" charset="0"/>
                <a:cs typeface="Arial" charset="0"/>
              </a:defRPr>
            </a:lvl4pPr>
            <a:lvl5pPr algn="l" rtl="0" eaLnBrk="1" fontAlgn="base" hangingPunct="1">
              <a:spcBef>
                <a:spcPct val="0"/>
              </a:spcBef>
              <a:spcAft>
                <a:spcPct val="0"/>
              </a:spcAft>
              <a:defRPr sz="4100">
                <a:solidFill>
                  <a:srgbClr val="669900"/>
                </a:solidFill>
                <a:latin typeface="Arial" charset="0"/>
                <a:cs typeface="Arial" charset="0"/>
              </a:defRPr>
            </a:lvl5pPr>
            <a:lvl6pPr marL="521436" algn="l" rtl="0" eaLnBrk="1" fontAlgn="base" hangingPunct="1">
              <a:spcBef>
                <a:spcPct val="0"/>
              </a:spcBef>
              <a:spcAft>
                <a:spcPct val="0"/>
              </a:spcAft>
              <a:defRPr sz="4100">
                <a:solidFill>
                  <a:srgbClr val="669900"/>
                </a:solidFill>
                <a:latin typeface="Tahoma" pitchFamily="34" charset="0"/>
              </a:defRPr>
            </a:lvl6pPr>
            <a:lvl7pPr marL="1042872" algn="l" rtl="0" eaLnBrk="1" fontAlgn="base" hangingPunct="1">
              <a:spcBef>
                <a:spcPct val="0"/>
              </a:spcBef>
              <a:spcAft>
                <a:spcPct val="0"/>
              </a:spcAft>
              <a:defRPr sz="4100">
                <a:solidFill>
                  <a:srgbClr val="669900"/>
                </a:solidFill>
                <a:latin typeface="Tahoma" pitchFamily="34" charset="0"/>
              </a:defRPr>
            </a:lvl7pPr>
            <a:lvl8pPr marL="1564308" algn="l" rtl="0" eaLnBrk="1" fontAlgn="base" hangingPunct="1">
              <a:spcBef>
                <a:spcPct val="0"/>
              </a:spcBef>
              <a:spcAft>
                <a:spcPct val="0"/>
              </a:spcAft>
              <a:defRPr sz="4100">
                <a:solidFill>
                  <a:srgbClr val="669900"/>
                </a:solidFill>
                <a:latin typeface="Tahoma" pitchFamily="34" charset="0"/>
              </a:defRPr>
            </a:lvl8pPr>
            <a:lvl9pPr marL="2085744" algn="l" rtl="0" eaLnBrk="1" fontAlgn="base" hangingPunct="1">
              <a:spcBef>
                <a:spcPct val="0"/>
              </a:spcBef>
              <a:spcAft>
                <a:spcPct val="0"/>
              </a:spcAft>
              <a:defRPr sz="4100">
                <a:solidFill>
                  <a:srgbClr val="669900"/>
                </a:solidFill>
                <a:latin typeface="Tahoma" pitchFamily="34" charset="0"/>
              </a:defRPr>
            </a:lvl9pPr>
          </a:lstStyle>
          <a:p>
            <a:pPr defTabSz="914400">
              <a:buClrTx/>
            </a:pPr>
            <a:r>
              <a:rPr lang="en-GB" sz="4000" kern="0" dirty="0" smtClean="0"/>
              <a:t>The construction of SuDS</a:t>
            </a:r>
            <a:endParaRPr lang="en-GB" sz="4000" kern="0" dirty="0"/>
          </a:p>
        </p:txBody>
      </p:sp>
      <p:sp>
        <p:nvSpPr>
          <p:cNvPr id="6" name="TextBox 1"/>
          <p:cNvSpPr txBox="1"/>
          <p:nvPr/>
        </p:nvSpPr>
        <p:spPr>
          <a:xfrm rot="19997572">
            <a:off x="5490679" y="4234902"/>
            <a:ext cx="4331955" cy="1523494"/>
          </a:xfrm>
          <a:prstGeom prst="rect">
            <a:avLst/>
          </a:prstGeom>
          <a:solidFill>
            <a:srgbClr val="CCFFFF">
              <a:alpha val="70000"/>
            </a:srgbClr>
          </a:solidFill>
          <a:ln w="38100">
            <a:solidFill>
              <a:srgbClr val="FF0000"/>
            </a:solidFill>
          </a:ln>
        </p:spPr>
        <p:txBody>
          <a:bodyPr wrap="square">
            <a:spAutoFit/>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defTabSz="914400">
              <a:buClrTx/>
              <a:defRPr/>
            </a:pPr>
            <a:r>
              <a:rPr lang="en-GB" sz="1600" b="1" dirty="0" smtClean="0">
                <a:solidFill>
                  <a:srgbClr val="FF0000"/>
                </a:solidFill>
                <a:latin typeface="Calibri"/>
              </a:rPr>
              <a:t>Use of presentation and images</a:t>
            </a:r>
          </a:p>
          <a:p>
            <a:pPr defTabSz="914400">
              <a:buClrTx/>
              <a:defRPr/>
            </a:pPr>
            <a:endParaRPr lang="en-GB" sz="1100" dirty="0" smtClean="0">
              <a:solidFill>
                <a:srgbClr val="FF0000"/>
              </a:solidFill>
              <a:latin typeface="Calibri"/>
            </a:endParaRPr>
          </a:p>
          <a:p>
            <a:pPr defTabSz="914400">
              <a:buClrTx/>
              <a:defRPr/>
            </a:pPr>
            <a:r>
              <a:rPr lang="en-GB" sz="1100" b="1" dirty="0" smtClean="0">
                <a:solidFill>
                  <a:srgbClr val="FF0000"/>
                </a:solidFill>
                <a:latin typeface="Calibri"/>
              </a:rPr>
              <a:t>Presentation</a:t>
            </a:r>
            <a:endParaRPr lang="en-GB" sz="1100" b="1" dirty="0">
              <a:solidFill>
                <a:srgbClr val="FF0000"/>
              </a:solidFill>
              <a:latin typeface="Calibri"/>
            </a:endParaRPr>
          </a:p>
          <a:p>
            <a:pPr defTabSz="914400">
              <a:buClrTx/>
              <a:defRPr/>
            </a:pPr>
            <a:r>
              <a:rPr lang="en-GB" sz="1100" dirty="0" smtClean="0">
                <a:solidFill>
                  <a:srgbClr val="FF0000"/>
                </a:solidFill>
                <a:latin typeface="Calibri"/>
              </a:rPr>
              <a:t>Please make use of the presentation and feel free to adapt as required. Please also acknowledge its source as CIRIA and susdrain</a:t>
            </a:r>
          </a:p>
          <a:p>
            <a:pPr defTabSz="914400">
              <a:buClrTx/>
              <a:defRPr/>
            </a:pPr>
            <a:endParaRPr lang="en-GB" sz="1100" dirty="0">
              <a:solidFill>
                <a:srgbClr val="FF0000"/>
              </a:solidFill>
              <a:latin typeface="Calibri"/>
            </a:endParaRPr>
          </a:p>
          <a:p>
            <a:pPr defTabSz="914400">
              <a:buClrTx/>
              <a:defRPr/>
            </a:pPr>
            <a:r>
              <a:rPr lang="en-GB" sz="1100" b="1" dirty="0" smtClean="0">
                <a:solidFill>
                  <a:srgbClr val="FF0000"/>
                </a:solidFill>
                <a:latin typeface="Calibri"/>
              </a:rPr>
              <a:t>Images</a:t>
            </a:r>
          </a:p>
          <a:p>
            <a:pPr defTabSz="914400">
              <a:buClrTx/>
              <a:defRPr/>
            </a:pPr>
            <a:r>
              <a:rPr lang="en-GB" sz="1100" dirty="0" smtClean="0">
                <a:solidFill>
                  <a:srgbClr val="FF0000"/>
                </a:solidFill>
                <a:latin typeface="Calibri"/>
              </a:rPr>
              <a:t>When using images  please acknowledge  their source as CIRIA</a:t>
            </a:r>
            <a:endParaRPr lang="en-GB" sz="1100" dirty="0">
              <a:solidFill>
                <a:srgbClr val="FF0000"/>
              </a:solidFill>
              <a:latin typeface="Calibri"/>
            </a:endParaRPr>
          </a:p>
        </p:txBody>
      </p:sp>
    </p:spTree>
    <p:extLst>
      <p:ext uri="{BB962C8B-B14F-4D97-AF65-F5344CB8AC3E}">
        <p14:creationId xmlns:p14="http://schemas.microsoft.com/office/powerpoint/2010/main" val="3576548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87" y="1322506"/>
            <a:ext cx="8522808" cy="557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19102" y="2631404"/>
            <a:ext cx="7780431" cy="5724901"/>
          </a:xfrm>
          <a:prstGeom prst="rect">
            <a:avLst/>
          </a:prstGeom>
          <a:noFill/>
        </p:spPr>
        <p:txBody>
          <a:bodyPr wrap="square" rtlCol="0">
            <a:spAutoFit/>
          </a:bodyPr>
          <a:lstStyle/>
          <a:p>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sp>
        <p:nvSpPr>
          <p:cNvPr id="7" name="Title 1"/>
          <p:cNvSpPr>
            <a:spLocks noGrp="1"/>
          </p:cNvSpPr>
          <p:nvPr>
            <p:ph type="title"/>
          </p:nvPr>
        </p:nvSpPr>
        <p:spPr>
          <a:xfrm>
            <a:off x="298450" y="302802"/>
            <a:ext cx="8501327" cy="1260211"/>
          </a:xfrm>
        </p:spPr>
        <p:txBody>
          <a:bodyPr/>
          <a:lstStyle/>
          <a:p>
            <a:r>
              <a:rPr lang="en-GB" sz="4000" dirty="0" smtClean="0"/>
              <a:t>Sharing helpful hints</a:t>
            </a:r>
            <a:endParaRPr lang="en-GB" sz="4000" dirty="0"/>
          </a:p>
        </p:txBody>
      </p:sp>
    </p:spTree>
    <p:extLst>
      <p:ext uri="{BB962C8B-B14F-4D97-AF65-F5344CB8AC3E}">
        <p14:creationId xmlns:p14="http://schemas.microsoft.com/office/powerpoint/2010/main" val="2762564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C60285B-7962-4F22-B361-6B9865BEB403}"/>
              </a:ext>
            </a:extLst>
          </p:cNvPr>
          <p:cNvSpPr/>
          <p:nvPr/>
        </p:nvSpPr>
        <p:spPr>
          <a:xfrm>
            <a:off x="307818" y="2206345"/>
            <a:ext cx="4949981" cy="1723549"/>
          </a:xfrm>
          <a:prstGeom prst="rect">
            <a:avLst/>
          </a:prstGeom>
        </p:spPr>
        <p:txBody>
          <a:bodyPr wrap="square">
            <a:spAutoFit/>
          </a:bodyPr>
          <a:lstStyle/>
          <a:p>
            <a:pPr>
              <a:spcAft>
                <a:spcPts val="600"/>
              </a:spcAft>
              <a:buClrTx/>
              <a:buFont typeface="Arial" panose="020B0604020202020204" pitchFamily="34" charset="0"/>
            </a:pPr>
            <a:r>
              <a:rPr lang="en-GB" b="1" dirty="0">
                <a:solidFill>
                  <a:srgbClr val="669900"/>
                </a:solidFill>
                <a:latin typeface="Arial" panose="020B0604020202020204" pitchFamily="34" charset="0"/>
                <a:cs typeface="Arial" panose="020B0604020202020204" pitchFamily="34" charset="0"/>
              </a:rPr>
              <a:t>CASE STUDIES</a:t>
            </a:r>
          </a:p>
          <a:p>
            <a:pPr marL="342900" indent="-342900">
              <a:spcAft>
                <a:spcPts val="600"/>
              </a:spcAft>
              <a:buClrTx/>
              <a:buFont typeface="Arial" panose="020B0604020202020204" pitchFamily="34" charset="0"/>
              <a:buChar char="•"/>
            </a:pPr>
            <a:r>
              <a:rPr lang="en-GB" dirty="0">
                <a:latin typeface="Arial" panose="020B0604020202020204" pitchFamily="34" charset="0"/>
                <a:cs typeface="Arial" panose="020B0604020202020204" pitchFamily="34" charset="0"/>
              </a:rPr>
              <a:t>Mini-case studies within chapters</a:t>
            </a:r>
          </a:p>
          <a:p>
            <a:pPr marL="342900" indent="-342900">
              <a:spcAft>
                <a:spcPts val="600"/>
              </a:spcAft>
              <a:buClrTx/>
              <a:buFont typeface="Arial" panose="020B0604020202020204" pitchFamily="34" charset="0"/>
              <a:buChar char="•"/>
            </a:pPr>
            <a:r>
              <a:rPr lang="en-GB" dirty="0">
                <a:latin typeface="Arial" panose="020B0604020202020204" pitchFamily="34" charset="0"/>
                <a:cs typeface="Arial" panose="020B0604020202020204" pitchFamily="34" charset="0"/>
              </a:rPr>
              <a:t>Major case studies chapter</a:t>
            </a:r>
          </a:p>
        </p:txBody>
      </p:sp>
      <p:pic>
        <p:nvPicPr>
          <p:cNvPr id="9" name="Picture 8">
            <a:extLst>
              <a:ext uri="{FF2B5EF4-FFF2-40B4-BE49-F238E27FC236}">
                <a16:creationId xmlns:a16="http://schemas.microsoft.com/office/drawing/2014/main" xmlns="" id="{9FB9FDA7-C69B-42EB-96D0-8E26927BC7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6350" y="2014039"/>
            <a:ext cx="5432459" cy="4708131"/>
          </a:xfrm>
          <a:prstGeom prst="rect">
            <a:avLst/>
          </a:prstGeom>
        </p:spPr>
      </p:pic>
      <p:sp>
        <p:nvSpPr>
          <p:cNvPr id="7" name="Title 1"/>
          <p:cNvSpPr>
            <a:spLocks noGrp="1"/>
          </p:cNvSpPr>
          <p:nvPr>
            <p:ph type="title"/>
          </p:nvPr>
        </p:nvSpPr>
        <p:spPr>
          <a:xfrm>
            <a:off x="307818" y="302802"/>
            <a:ext cx="8491959" cy="1260211"/>
          </a:xfrm>
        </p:spPr>
        <p:txBody>
          <a:bodyPr/>
          <a:lstStyle/>
          <a:p>
            <a:r>
              <a:rPr lang="en-GB" sz="4000" dirty="0" smtClean="0"/>
              <a:t>Learning from other’s experience</a:t>
            </a:r>
            <a:endParaRPr lang="en-GB" sz="4000" dirty="0"/>
          </a:p>
        </p:txBody>
      </p:sp>
    </p:spTree>
    <p:extLst>
      <p:ext uri="{BB962C8B-B14F-4D97-AF65-F5344CB8AC3E}">
        <p14:creationId xmlns:p14="http://schemas.microsoft.com/office/powerpoint/2010/main" val="2765873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528319" y="6559356"/>
            <a:ext cx="10717941" cy="1256711"/>
          </a:xfrm>
          <a:prstGeom prst="rect">
            <a:avLst/>
          </a:prstGeom>
          <a:noFill/>
          <a:ln w="9525">
            <a:noFill/>
            <a:miter lim="800000"/>
            <a:headEnd/>
            <a:tailEnd/>
          </a:ln>
        </p:spPr>
        <p:txBody>
          <a:bodyPr anchor="ctr"/>
          <a:lstStyle/>
          <a:p>
            <a:pPr algn="r" eaLnBrk="0" hangingPunct="0">
              <a:defRPr/>
            </a:pPr>
            <a:endParaRPr lang="en-GB" sz="2646" i="1" kern="0" dirty="0">
              <a:solidFill>
                <a:schemeClr val="accent6"/>
              </a:solidFill>
              <a:latin typeface="+mj-lt"/>
              <a:ea typeface="+mj-ea"/>
              <a:cs typeface="+mj-cs"/>
            </a:endParaRPr>
          </a:p>
        </p:txBody>
      </p:sp>
      <p:sp>
        <p:nvSpPr>
          <p:cNvPr id="2" name="TextBox 1"/>
          <p:cNvSpPr txBox="1"/>
          <p:nvPr/>
        </p:nvSpPr>
        <p:spPr>
          <a:xfrm>
            <a:off x="307333" y="1913986"/>
            <a:ext cx="4911716" cy="4539704"/>
          </a:xfrm>
          <a:prstGeom prst="rect">
            <a:avLst/>
          </a:prstGeom>
        </p:spPr>
        <p:txBody>
          <a:bodyPr wrap="square">
            <a:spAutoFit/>
          </a:bodyPr>
          <a:lstStyle>
            <a:defPPr>
              <a:defRPr lang="en-GB"/>
            </a:defPPr>
            <a:lvl1pPr marL="457200" indent="-457200">
              <a:spcAft>
                <a:spcPts val="600"/>
              </a:spcAft>
              <a:buClrTx/>
              <a:buFont typeface="Arial" panose="020B0604020202020204" pitchFamily="34" charset="0"/>
              <a:buChar char="•"/>
              <a:defRPr sz="2646">
                <a:latin typeface="Arial" panose="020B0604020202020204" pitchFamily="34" charset="0"/>
                <a:cs typeface="Arial" panose="020B0604020202020204" pitchFamily="34" charset="0"/>
              </a:defRPr>
            </a:lvl1pPr>
            <a:lvl2pPr lvl="1"/>
          </a:lstStyle>
          <a:p>
            <a:pPr marL="0" indent="0">
              <a:buNone/>
            </a:pPr>
            <a:r>
              <a:rPr lang="en-GB" sz="2400" b="1" dirty="0">
                <a:solidFill>
                  <a:srgbClr val="669900"/>
                </a:solidFill>
              </a:rPr>
              <a:t>THE 4 PILLARS OF SUDS</a:t>
            </a:r>
          </a:p>
          <a:p>
            <a:r>
              <a:rPr lang="en-GB" sz="2400" dirty="0"/>
              <a:t>Maintenance of soil structure</a:t>
            </a:r>
          </a:p>
          <a:p>
            <a:r>
              <a:rPr lang="en-GB" sz="2400" dirty="0"/>
              <a:t>Maintenance of infiltration capacity</a:t>
            </a:r>
          </a:p>
          <a:p>
            <a:r>
              <a:rPr lang="en-GB" sz="2400" dirty="0"/>
              <a:t>Prevention of compaction, erosion, pollution, silt or sediments</a:t>
            </a:r>
          </a:p>
          <a:p>
            <a:r>
              <a:rPr lang="en-GB" sz="2400" dirty="0"/>
              <a:t>Difficulty of reinstating damaged soils</a:t>
            </a:r>
          </a:p>
          <a:p>
            <a:r>
              <a:rPr lang="en-GB" sz="2400" dirty="0"/>
              <a:t>Maintenance of existing </a:t>
            </a:r>
            <a:r>
              <a:rPr lang="en-GB" sz="2400" dirty="0" smtClean="0"/>
              <a:t>vegetation/ecology</a:t>
            </a:r>
            <a:endParaRPr lang="en-GB" sz="2400" dirty="0"/>
          </a:p>
        </p:txBody>
      </p:sp>
      <p:pic>
        <p:nvPicPr>
          <p:cNvPr id="7" name="Picture 6">
            <a:extLst>
              <a:ext uri="{FF2B5EF4-FFF2-40B4-BE49-F238E27FC236}">
                <a16:creationId xmlns:a16="http://schemas.microsoft.com/office/drawing/2014/main" xmlns="" id="{312E1FCE-9A6A-4D78-AF66-59F80A65FE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76858" y="1928462"/>
            <a:ext cx="4922314" cy="4691758"/>
          </a:xfrm>
          <a:prstGeom prst="rect">
            <a:avLst/>
          </a:prstGeom>
        </p:spPr>
      </p:pic>
      <p:sp>
        <p:nvSpPr>
          <p:cNvPr id="8" name="Title 1"/>
          <p:cNvSpPr>
            <a:spLocks noGrp="1"/>
          </p:cNvSpPr>
          <p:nvPr>
            <p:ph type="title"/>
          </p:nvPr>
        </p:nvSpPr>
        <p:spPr>
          <a:xfrm>
            <a:off x="307334" y="302802"/>
            <a:ext cx="8492444" cy="1260211"/>
          </a:xfrm>
        </p:spPr>
        <p:txBody>
          <a:bodyPr/>
          <a:lstStyle/>
          <a:p>
            <a:r>
              <a:rPr lang="en-GB" sz="4000" dirty="0" smtClean="0"/>
              <a:t>Delivering SuDS objectives</a:t>
            </a:r>
            <a:endParaRPr lang="en-GB" sz="4000" dirty="0"/>
          </a:p>
        </p:txBody>
      </p:sp>
    </p:spTree>
    <p:extLst>
      <p:ext uri="{BB962C8B-B14F-4D97-AF65-F5344CB8AC3E}">
        <p14:creationId xmlns:p14="http://schemas.microsoft.com/office/powerpoint/2010/main" val="3849017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71" y="1750995"/>
            <a:ext cx="4953530" cy="3939540"/>
          </a:xfrm>
          <a:prstGeom prst="rect">
            <a:avLst/>
          </a:prstGeom>
        </p:spPr>
        <p:txBody>
          <a:bodyPr wrap="square">
            <a:spAutoFit/>
          </a:bodyPr>
          <a:lstStyle>
            <a:defPPr>
              <a:defRPr lang="en-GB"/>
            </a:defPPr>
            <a:lvl1pPr marL="457200" indent="-457200">
              <a:spcAft>
                <a:spcPts val="600"/>
              </a:spcAft>
              <a:buClrTx/>
              <a:buFont typeface="Arial" panose="020B0604020202020204" pitchFamily="34" charset="0"/>
              <a:buChar char="•"/>
              <a:defRPr sz="2646">
                <a:latin typeface="Arial" panose="020B0604020202020204" pitchFamily="34" charset="0"/>
                <a:cs typeface="Arial" panose="020B0604020202020204" pitchFamily="34" charset="0"/>
              </a:defRPr>
            </a:lvl1pPr>
            <a:lvl2pPr lvl="1"/>
          </a:lstStyle>
          <a:p>
            <a:endParaRPr lang="en-GB" sz="2000" dirty="0"/>
          </a:p>
          <a:p>
            <a:pPr marL="0" indent="0">
              <a:buNone/>
            </a:pPr>
            <a:r>
              <a:rPr lang="en-GB" sz="2000" b="1" dirty="0">
                <a:solidFill>
                  <a:srgbClr val="669900"/>
                </a:solidFill>
              </a:rPr>
              <a:t>HOW TO GET IT RIGHT</a:t>
            </a:r>
          </a:p>
          <a:p>
            <a:r>
              <a:rPr lang="en-GB" sz="2000" dirty="0" smtClean="0"/>
              <a:t>Being </a:t>
            </a:r>
            <a:r>
              <a:rPr lang="en-GB" sz="2000" dirty="0"/>
              <a:t>properly prepared before </a:t>
            </a:r>
            <a:r>
              <a:rPr lang="en-GB" sz="2000" dirty="0" smtClean="0"/>
              <a:t>starting </a:t>
            </a:r>
            <a:r>
              <a:rPr lang="en-GB" sz="2000" dirty="0"/>
              <a:t>– the site and </a:t>
            </a:r>
            <a:r>
              <a:rPr lang="en-GB" sz="2000" dirty="0" smtClean="0"/>
              <a:t>the scheme</a:t>
            </a:r>
            <a:endParaRPr lang="en-GB" sz="2000" dirty="0"/>
          </a:p>
          <a:p>
            <a:r>
              <a:rPr lang="en-GB" sz="2000" dirty="0"/>
              <a:t>Planning the works to get it right</a:t>
            </a:r>
          </a:p>
          <a:p>
            <a:r>
              <a:rPr lang="en-GB" sz="2000" dirty="0"/>
              <a:t>Planning to avoid potential site </a:t>
            </a:r>
            <a:r>
              <a:rPr lang="en-GB" sz="2000" dirty="0" smtClean="0"/>
              <a:t>problems</a:t>
            </a:r>
            <a:endParaRPr lang="en-GB" sz="2000" dirty="0"/>
          </a:p>
          <a:p>
            <a:r>
              <a:rPr lang="en-GB" sz="2000" dirty="0"/>
              <a:t>Managing the site and works </a:t>
            </a:r>
            <a:r>
              <a:rPr lang="en-GB" sz="2000" dirty="0" smtClean="0"/>
              <a:t>during </a:t>
            </a:r>
            <a:r>
              <a:rPr lang="en-GB" sz="2000" dirty="0"/>
              <a:t>construction</a:t>
            </a:r>
          </a:p>
          <a:p>
            <a:r>
              <a:rPr lang="en-GB" sz="2000" dirty="0"/>
              <a:t>The typical challenges </a:t>
            </a:r>
            <a:r>
              <a:rPr lang="en-GB" sz="2000" dirty="0" smtClean="0"/>
              <a:t>of specific </a:t>
            </a:r>
            <a:r>
              <a:rPr lang="en-GB" sz="2000" dirty="0"/>
              <a:t>SuDS </a:t>
            </a:r>
            <a:r>
              <a:rPr lang="en-GB" sz="2000" dirty="0" smtClean="0"/>
              <a:t>components</a:t>
            </a:r>
            <a:endParaRPr lang="en-GB" sz="2000" dirty="0"/>
          </a:p>
        </p:txBody>
      </p:sp>
      <p:pic>
        <p:nvPicPr>
          <p:cNvPr id="8" name="Picture 7">
            <a:extLst>
              <a:ext uri="{FF2B5EF4-FFF2-40B4-BE49-F238E27FC236}">
                <a16:creationId xmlns:a16="http://schemas.microsoft.com/office/drawing/2014/main" xmlns="" id="{0BBA565F-EDA4-4BA1-B505-944A5BE1E9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7255" r="7692"/>
          <a:stretch/>
        </p:blipFill>
        <p:spPr bwMode="auto">
          <a:xfrm>
            <a:off x="5727430" y="2224521"/>
            <a:ext cx="4392897" cy="3719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itle 1"/>
          <p:cNvSpPr>
            <a:spLocks noGrp="1"/>
          </p:cNvSpPr>
          <p:nvPr>
            <p:ph type="title"/>
          </p:nvPr>
        </p:nvSpPr>
        <p:spPr>
          <a:xfrm>
            <a:off x="304272" y="302802"/>
            <a:ext cx="8495506" cy="1260211"/>
          </a:xfrm>
        </p:spPr>
        <p:txBody>
          <a:bodyPr/>
          <a:lstStyle/>
          <a:p>
            <a:r>
              <a:rPr lang="en-GB" sz="4000" dirty="0" smtClean="0"/>
              <a:t>What’s different about SuDS</a:t>
            </a:r>
            <a:endParaRPr lang="en-GB" sz="4000" dirty="0"/>
          </a:p>
        </p:txBody>
      </p:sp>
    </p:spTree>
    <p:extLst>
      <p:ext uri="{BB962C8B-B14F-4D97-AF65-F5344CB8AC3E}">
        <p14:creationId xmlns:p14="http://schemas.microsoft.com/office/powerpoint/2010/main" val="2140528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450" y="1323604"/>
            <a:ext cx="4959349" cy="4295407"/>
          </a:xfrm>
          <a:prstGeom prst="rect">
            <a:avLst/>
          </a:prstGeom>
        </p:spPr>
        <p:txBody>
          <a:bodyPr wrap="square">
            <a:spAutoFit/>
          </a:bodyPr>
          <a:lstStyle>
            <a:defPPr>
              <a:defRPr lang="en-GB"/>
            </a:defPPr>
            <a:lvl1pPr marL="457200" indent="-457200">
              <a:spcAft>
                <a:spcPts val="600"/>
              </a:spcAft>
              <a:buClrTx/>
              <a:buFont typeface="Arial" panose="020B0604020202020204" pitchFamily="34" charset="0"/>
              <a:buChar char="•"/>
              <a:defRPr sz="2646">
                <a:latin typeface="Arial" panose="020B0604020202020204" pitchFamily="34" charset="0"/>
                <a:cs typeface="Arial" panose="020B0604020202020204" pitchFamily="34" charset="0"/>
              </a:defRPr>
            </a:lvl1pPr>
            <a:lvl2pPr lvl="1"/>
          </a:lstStyle>
          <a:p>
            <a:endParaRPr lang="en-GB" dirty="0"/>
          </a:p>
          <a:p>
            <a:endParaRPr lang="en-GB" dirty="0"/>
          </a:p>
          <a:p>
            <a:endParaRPr lang="en-GB" dirty="0"/>
          </a:p>
          <a:p>
            <a:pPr marL="0" indent="0">
              <a:buNone/>
            </a:pPr>
            <a:endParaRPr lang="en-GB" dirty="0"/>
          </a:p>
          <a:p>
            <a:r>
              <a:rPr lang="en-GB" dirty="0"/>
              <a:t>Hard and soft</a:t>
            </a:r>
          </a:p>
          <a:p>
            <a:r>
              <a:rPr lang="en-GB" dirty="0"/>
              <a:t>Multiple benefits</a:t>
            </a:r>
          </a:p>
          <a:p>
            <a:r>
              <a:rPr lang="en-GB" dirty="0"/>
              <a:t>Need for care in construction</a:t>
            </a:r>
          </a:p>
          <a:p>
            <a:r>
              <a:rPr lang="en-GB" dirty="0"/>
              <a:t>Why SuDS can affect construction </a:t>
            </a:r>
            <a:r>
              <a:rPr lang="en-GB" dirty="0" smtClean="0"/>
              <a:t>planning</a:t>
            </a:r>
            <a:endParaRPr lang="en-GB" dirty="0"/>
          </a:p>
        </p:txBody>
      </p:sp>
      <p:pic>
        <p:nvPicPr>
          <p:cNvPr id="10" name="Picture 9">
            <a:extLst>
              <a:ext uri="{FF2B5EF4-FFF2-40B4-BE49-F238E27FC236}">
                <a16:creationId xmlns:a16="http://schemas.microsoft.com/office/drawing/2014/main" xmlns="" id="{02C57966-9F26-4195-94B5-59BD354A31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850" y="1740467"/>
            <a:ext cx="7924800" cy="1212472"/>
          </a:xfrm>
          <a:prstGeom prst="rect">
            <a:avLst/>
          </a:prstGeom>
        </p:spPr>
      </p:pic>
      <p:pic>
        <p:nvPicPr>
          <p:cNvPr id="5" name="Picture 4">
            <a:extLst>
              <a:ext uri="{FF2B5EF4-FFF2-40B4-BE49-F238E27FC236}">
                <a16:creationId xmlns:a16="http://schemas.microsoft.com/office/drawing/2014/main" xmlns="" id="{7F99ABD0-121D-4F4F-9922-C9C47E4516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6535" y="3233879"/>
            <a:ext cx="3259015" cy="3460010"/>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298450" y="302802"/>
            <a:ext cx="8501327" cy="1260211"/>
          </a:xfrm>
        </p:spPr>
        <p:txBody>
          <a:bodyPr/>
          <a:lstStyle/>
          <a:p>
            <a:r>
              <a:rPr lang="en-GB" sz="4000" dirty="0" smtClean="0"/>
              <a:t>Drainage Vs SuDS – the differences</a:t>
            </a:r>
            <a:endParaRPr lang="en-GB" sz="4000" dirty="0"/>
          </a:p>
        </p:txBody>
      </p:sp>
    </p:spTree>
    <p:extLst>
      <p:ext uri="{BB962C8B-B14F-4D97-AF65-F5344CB8AC3E}">
        <p14:creationId xmlns:p14="http://schemas.microsoft.com/office/powerpoint/2010/main" val="3163617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39" y="1637043"/>
            <a:ext cx="7780431" cy="8575040"/>
          </a:xfrm>
          <a:prstGeom prst="rect">
            <a:avLst/>
          </a:prstGeom>
          <a:noFill/>
        </p:spPr>
        <p:txBody>
          <a:bodyPr wrap="square" rtlCol="0">
            <a:spAutoFit/>
          </a:bodyPr>
          <a:lstStyle/>
          <a:p>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sp>
        <p:nvSpPr>
          <p:cNvPr id="5" name="Rectangle 4"/>
          <p:cNvSpPr/>
          <p:nvPr/>
        </p:nvSpPr>
        <p:spPr>
          <a:xfrm>
            <a:off x="900739" y="1774698"/>
            <a:ext cx="3847528" cy="567399"/>
          </a:xfrm>
          <a:prstGeom prst="rect">
            <a:avLst/>
          </a:prstGeom>
        </p:spPr>
        <p:txBody>
          <a:bodyPr wrap="none">
            <a:spAutoFit/>
          </a:bodyPr>
          <a:lstStyle/>
          <a:p>
            <a:pPr lvl="0"/>
            <a:r>
              <a:rPr lang="en-GB" sz="3087" b="1" dirty="0">
                <a:solidFill>
                  <a:srgbClr val="F79646"/>
                </a:solidFill>
              </a:rPr>
              <a:t>How to get it right</a:t>
            </a:r>
          </a:p>
        </p:txBody>
      </p:sp>
      <p:pic>
        <p:nvPicPr>
          <p:cNvPr id="8" name="Picture 7">
            <a:extLst>
              <a:ext uri="{FF2B5EF4-FFF2-40B4-BE49-F238E27FC236}">
                <a16:creationId xmlns:a16="http://schemas.microsoft.com/office/drawing/2014/main" xmlns="" id="{1EA8E614-DD80-4FCD-8E5C-329FA27A33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5750" y="1766193"/>
            <a:ext cx="7991984" cy="1696869"/>
          </a:xfrm>
          <a:prstGeom prst="rect">
            <a:avLst/>
          </a:prstGeom>
        </p:spPr>
      </p:pic>
      <p:pic>
        <p:nvPicPr>
          <p:cNvPr id="3" name="Picture 2">
            <a:extLst>
              <a:ext uri="{FF2B5EF4-FFF2-40B4-BE49-F238E27FC236}">
                <a16:creationId xmlns:a16="http://schemas.microsoft.com/office/drawing/2014/main" xmlns="" id="{6ABEB369-A57B-4ED7-B7A0-0FA489AC02BA}"/>
              </a:ext>
            </a:extLst>
          </p:cNvPr>
          <p:cNvPicPr>
            <a:picLocks noChangeAspect="1"/>
          </p:cNvPicPr>
          <p:nvPr/>
        </p:nvPicPr>
        <p:blipFill>
          <a:blip r:embed="rId4"/>
          <a:stretch>
            <a:fillRect/>
          </a:stretch>
        </p:blipFill>
        <p:spPr>
          <a:xfrm>
            <a:off x="2003753" y="3703791"/>
            <a:ext cx="3243763" cy="245860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F121F935-4820-4A1C-9983-EA740AE06190}"/>
              </a:ext>
            </a:extLst>
          </p:cNvPr>
          <p:cNvPicPr>
            <a:picLocks noChangeAspect="1"/>
          </p:cNvPicPr>
          <p:nvPr/>
        </p:nvPicPr>
        <p:blipFill>
          <a:blip r:embed="rId5"/>
          <a:stretch>
            <a:fillRect/>
          </a:stretch>
        </p:blipFill>
        <p:spPr>
          <a:xfrm>
            <a:off x="5478305" y="3701239"/>
            <a:ext cx="3247131" cy="2461158"/>
          </a:xfrm>
          <a:prstGeom prst="rect">
            <a:avLst/>
          </a:prstGeom>
          <a:ln>
            <a:noFill/>
          </a:ln>
          <a:effectLst>
            <a:outerShdw blurRad="292100" dist="139700" dir="2700000" algn="tl" rotWithShape="0">
              <a:srgbClr val="333333">
                <a:alpha val="65000"/>
              </a:srgbClr>
            </a:outerShdw>
          </a:effectLst>
        </p:spPr>
      </p:pic>
      <p:sp>
        <p:nvSpPr>
          <p:cNvPr id="9" name="Title 1"/>
          <p:cNvSpPr>
            <a:spLocks noGrp="1"/>
          </p:cNvSpPr>
          <p:nvPr>
            <p:ph type="title"/>
          </p:nvPr>
        </p:nvSpPr>
        <p:spPr>
          <a:xfrm>
            <a:off x="298450" y="302802"/>
            <a:ext cx="8501327" cy="1260211"/>
          </a:xfrm>
        </p:spPr>
        <p:txBody>
          <a:bodyPr/>
          <a:lstStyle/>
          <a:p>
            <a:r>
              <a:rPr lang="en-GB" sz="4000" dirty="0" smtClean="0"/>
              <a:t>The site and the scheme</a:t>
            </a:r>
            <a:endParaRPr lang="en-GB" sz="4000" dirty="0"/>
          </a:p>
        </p:txBody>
      </p:sp>
    </p:spTree>
    <p:extLst>
      <p:ext uri="{BB962C8B-B14F-4D97-AF65-F5344CB8AC3E}">
        <p14:creationId xmlns:p14="http://schemas.microsoft.com/office/powerpoint/2010/main" val="3438159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41950" y="2038443"/>
            <a:ext cx="4697413" cy="3323987"/>
          </a:xfrm>
          <a:prstGeom prst="rect">
            <a:avLst/>
          </a:prstGeom>
        </p:spPr>
        <p:txBody>
          <a:bodyPr wrap="square">
            <a:spAutoFit/>
          </a:bodyPr>
          <a:lstStyle>
            <a:defPPr>
              <a:defRPr lang="en-GB"/>
            </a:defPPr>
            <a:lvl1pPr marL="457200" indent="-457200">
              <a:spcAft>
                <a:spcPts val="600"/>
              </a:spcAft>
              <a:buClrTx/>
              <a:buFont typeface="Arial" panose="020B0604020202020204" pitchFamily="34" charset="0"/>
              <a:buChar char="•"/>
              <a:defRPr sz="2646">
                <a:latin typeface="Arial" panose="020B0604020202020204" pitchFamily="34" charset="0"/>
                <a:cs typeface="Arial" panose="020B0604020202020204" pitchFamily="34" charset="0"/>
              </a:defRPr>
            </a:lvl1pPr>
            <a:lvl2pPr lvl="1"/>
          </a:lstStyle>
          <a:p>
            <a:endParaRPr lang="en-GB" sz="2000" dirty="0"/>
          </a:p>
          <a:p>
            <a:pPr marL="0" indent="0">
              <a:buNone/>
            </a:pPr>
            <a:r>
              <a:rPr lang="en-GB" sz="2000" b="1" dirty="0">
                <a:solidFill>
                  <a:srgbClr val="669900"/>
                </a:solidFill>
              </a:rPr>
              <a:t>BEING PROPERLY PREPARED</a:t>
            </a:r>
          </a:p>
          <a:p>
            <a:r>
              <a:rPr lang="en-GB" sz="2000" dirty="0" smtClean="0"/>
              <a:t>Baseline </a:t>
            </a:r>
            <a:r>
              <a:rPr lang="en-GB" sz="2000" dirty="0"/>
              <a:t>information </a:t>
            </a:r>
            <a:r>
              <a:rPr lang="en-GB" sz="2000" dirty="0" smtClean="0"/>
              <a:t>- </a:t>
            </a:r>
            <a:r>
              <a:rPr lang="en-GB" sz="2000" dirty="0"/>
              <a:t>the site</a:t>
            </a:r>
          </a:p>
          <a:p>
            <a:r>
              <a:rPr lang="en-GB" sz="2000" dirty="0"/>
              <a:t>Understand the scheme requirements </a:t>
            </a:r>
          </a:p>
          <a:p>
            <a:r>
              <a:rPr lang="en-GB" sz="2000" dirty="0"/>
              <a:t>Checking how the design works </a:t>
            </a:r>
            <a:r>
              <a:rPr lang="en-GB" sz="2000" dirty="0" smtClean="0"/>
              <a:t>and the </a:t>
            </a:r>
            <a:r>
              <a:rPr lang="en-GB" sz="2000" dirty="0"/>
              <a:t>specification requirements</a:t>
            </a:r>
          </a:p>
          <a:p>
            <a:r>
              <a:rPr lang="en-GB" sz="2000" dirty="0"/>
              <a:t>On and off site considerations</a:t>
            </a:r>
          </a:p>
          <a:p>
            <a:r>
              <a:rPr lang="en-GB" sz="2000" dirty="0"/>
              <a:t>Pre-construction </a:t>
            </a:r>
            <a:r>
              <a:rPr lang="en-GB" sz="2000" dirty="0" smtClean="0"/>
              <a:t>checklist</a:t>
            </a:r>
            <a:endParaRPr lang="en-GB" sz="2000" dirty="0"/>
          </a:p>
        </p:txBody>
      </p:sp>
      <p:pic>
        <p:nvPicPr>
          <p:cNvPr id="4" name="Picture 3">
            <a:extLst>
              <a:ext uri="{FF2B5EF4-FFF2-40B4-BE49-F238E27FC236}">
                <a16:creationId xmlns:a16="http://schemas.microsoft.com/office/drawing/2014/main" xmlns="" id="{4E03CD5E-6BD5-4151-8484-21ADB97E07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 y="1618259"/>
            <a:ext cx="3635283" cy="5141129"/>
          </a:xfrm>
          <a:prstGeom prst="rect">
            <a:avLst/>
          </a:prstGeom>
        </p:spPr>
      </p:pic>
      <p:sp>
        <p:nvSpPr>
          <p:cNvPr id="7" name="Title 1"/>
          <p:cNvSpPr>
            <a:spLocks noGrp="1"/>
          </p:cNvSpPr>
          <p:nvPr>
            <p:ph type="title"/>
          </p:nvPr>
        </p:nvSpPr>
        <p:spPr>
          <a:xfrm>
            <a:off x="298450" y="302802"/>
            <a:ext cx="8501327" cy="1260211"/>
          </a:xfrm>
        </p:spPr>
        <p:txBody>
          <a:bodyPr/>
          <a:lstStyle/>
          <a:p>
            <a:r>
              <a:rPr lang="en-GB" sz="4000" dirty="0" smtClean="0"/>
              <a:t>Pre-construction</a:t>
            </a:r>
            <a:endParaRPr lang="en-GB" sz="4000" dirty="0"/>
          </a:p>
        </p:txBody>
      </p:sp>
    </p:spTree>
    <p:extLst>
      <p:ext uri="{BB962C8B-B14F-4D97-AF65-F5344CB8AC3E}">
        <p14:creationId xmlns:p14="http://schemas.microsoft.com/office/powerpoint/2010/main" val="3674576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39" y="1801022"/>
            <a:ext cx="7780431" cy="8575040"/>
          </a:xfrm>
          <a:prstGeom prst="rect">
            <a:avLst/>
          </a:prstGeom>
          <a:noFill/>
        </p:spPr>
        <p:txBody>
          <a:bodyPr wrap="square" rtlCol="0">
            <a:spAutoFit/>
          </a:bodyPr>
          <a:lstStyle/>
          <a:p>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sp>
        <p:nvSpPr>
          <p:cNvPr id="5" name="Rectangle 4"/>
          <p:cNvSpPr/>
          <p:nvPr/>
        </p:nvSpPr>
        <p:spPr>
          <a:xfrm>
            <a:off x="900739" y="1774698"/>
            <a:ext cx="3847528" cy="567399"/>
          </a:xfrm>
          <a:prstGeom prst="rect">
            <a:avLst/>
          </a:prstGeom>
        </p:spPr>
        <p:txBody>
          <a:bodyPr wrap="none">
            <a:spAutoFit/>
          </a:bodyPr>
          <a:lstStyle/>
          <a:p>
            <a:pPr lvl="0"/>
            <a:r>
              <a:rPr lang="en-GB" sz="3087" b="1" dirty="0">
                <a:solidFill>
                  <a:srgbClr val="F79646"/>
                </a:solidFill>
              </a:rPr>
              <a:t>How to get it right</a:t>
            </a:r>
          </a:p>
        </p:txBody>
      </p:sp>
      <p:pic>
        <p:nvPicPr>
          <p:cNvPr id="7" name="Picture 6">
            <a:extLst>
              <a:ext uri="{FF2B5EF4-FFF2-40B4-BE49-F238E27FC236}">
                <a16:creationId xmlns:a16="http://schemas.microsoft.com/office/drawing/2014/main" xmlns="" id="{CB97D353-F967-4D56-B120-F04A9FE9D9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139" y="1637043"/>
            <a:ext cx="8177392" cy="1905412"/>
          </a:xfrm>
          <a:prstGeom prst="rect">
            <a:avLst/>
          </a:prstGeom>
        </p:spPr>
      </p:pic>
      <p:pic>
        <p:nvPicPr>
          <p:cNvPr id="3" name="Picture 2">
            <a:extLst>
              <a:ext uri="{FF2B5EF4-FFF2-40B4-BE49-F238E27FC236}">
                <a16:creationId xmlns:a16="http://schemas.microsoft.com/office/drawing/2014/main" xmlns="" id="{94195E57-CD6C-4D24-BB12-2652967F5A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1935"/>
          <a:stretch/>
        </p:blipFill>
        <p:spPr>
          <a:xfrm>
            <a:off x="1988805" y="3697009"/>
            <a:ext cx="3205123" cy="301663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A2F5B16E-7349-4F7D-8D70-C6EA45D615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988" t="-26" r="28468" b="50159"/>
          <a:stretch/>
        </p:blipFill>
        <p:spPr>
          <a:xfrm>
            <a:off x="5449517" y="3697009"/>
            <a:ext cx="3255078" cy="3016630"/>
          </a:xfrm>
          <a:prstGeom prst="rect">
            <a:avLst/>
          </a:prstGeom>
          <a:ln>
            <a:noFill/>
          </a:ln>
          <a:effectLst>
            <a:outerShdw blurRad="292100" dist="139700" dir="2700000" algn="tl" rotWithShape="0">
              <a:srgbClr val="333333">
                <a:alpha val="65000"/>
              </a:srgbClr>
            </a:outerShdw>
          </a:effectLst>
        </p:spPr>
      </p:pic>
      <p:sp>
        <p:nvSpPr>
          <p:cNvPr id="9" name="Title 1"/>
          <p:cNvSpPr>
            <a:spLocks noGrp="1"/>
          </p:cNvSpPr>
          <p:nvPr>
            <p:ph type="title"/>
          </p:nvPr>
        </p:nvSpPr>
        <p:spPr>
          <a:xfrm>
            <a:off x="298450" y="302802"/>
            <a:ext cx="8501327" cy="1260211"/>
          </a:xfrm>
        </p:spPr>
        <p:txBody>
          <a:bodyPr/>
          <a:lstStyle/>
          <a:p>
            <a:r>
              <a:rPr lang="en-GB" sz="4000" dirty="0" smtClean="0"/>
              <a:t>The team approach</a:t>
            </a:r>
            <a:endParaRPr lang="en-GB" sz="4000" dirty="0"/>
          </a:p>
        </p:txBody>
      </p:sp>
    </p:spTree>
    <p:extLst>
      <p:ext uri="{BB962C8B-B14F-4D97-AF65-F5344CB8AC3E}">
        <p14:creationId xmlns:p14="http://schemas.microsoft.com/office/powerpoint/2010/main" val="3420810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600" y="1565994"/>
            <a:ext cx="5041948" cy="10550965"/>
          </a:xfrm>
          <a:prstGeom prst="rect">
            <a:avLst/>
          </a:prstGeom>
        </p:spPr>
        <p:txBody>
          <a:bodyPr wrap="square">
            <a:spAutoFit/>
          </a:bodyPr>
          <a:lstStyle>
            <a:defPPr>
              <a:defRPr lang="en-GB"/>
            </a:defPPr>
            <a:lvl1pPr marL="457200" indent="-457200">
              <a:spcAft>
                <a:spcPts val="600"/>
              </a:spcAft>
              <a:buClrTx/>
              <a:buFont typeface="Arial" panose="020B0604020202020204" pitchFamily="34" charset="0"/>
              <a:buChar char="•"/>
              <a:defRPr sz="2646">
                <a:latin typeface="Arial" panose="020B0604020202020204" pitchFamily="34" charset="0"/>
                <a:cs typeface="Arial" panose="020B0604020202020204" pitchFamily="34" charset="0"/>
              </a:defRPr>
            </a:lvl1pPr>
            <a:lvl2pPr lvl="1"/>
          </a:lstStyle>
          <a:p>
            <a:endParaRPr lang="en-GB" dirty="0"/>
          </a:p>
          <a:p>
            <a:pPr marL="0" indent="0">
              <a:buNone/>
            </a:pPr>
            <a:r>
              <a:rPr lang="en-GB" b="1" dirty="0">
                <a:solidFill>
                  <a:srgbClr val="669900"/>
                </a:solidFill>
              </a:rPr>
              <a:t>PLANNING THE WORKS TO </a:t>
            </a:r>
            <a:r>
              <a:rPr lang="en-GB" b="1" dirty="0" smtClean="0">
                <a:solidFill>
                  <a:srgbClr val="669900"/>
                </a:solidFill>
              </a:rPr>
              <a:t>GET </a:t>
            </a:r>
            <a:r>
              <a:rPr lang="en-GB" b="1" dirty="0">
                <a:solidFill>
                  <a:srgbClr val="669900"/>
                </a:solidFill>
              </a:rPr>
              <a:t>IT RIGHT</a:t>
            </a:r>
          </a:p>
          <a:p>
            <a:r>
              <a:rPr lang="en-GB" dirty="0" smtClean="0"/>
              <a:t>The </a:t>
            </a:r>
            <a:r>
              <a:rPr lang="en-GB" dirty="0"/>
              <a:t>site team</a:t>
            </a:r>
          </a:p>
          <a:p>
            <a:r>
              <a:rPr lang="en-GB" dirty="0"/>
              <a:t>Understand the phasing requirements </a:t>
            </a:r>
          </a:p>
          <a:p>
            <a:r>
              <a:rPr lang="en-GB" dirty="0"/>
              <a:t>Getting the right materials </a:t>
            </a:r>
            <a:r>
              <a:rPr lang="en-GB" dirty="0" smtClean="0"/>
              <a:t>for </a:t>
            </a:r>
            <a:r>
              <a:rPr lang="en-GB" dirty="0"/>
              <a:t>the job</a:t>
            </a:r>
          </a:p>
          <a:p>
            <a:r>
              <a:rPr lang="en-GB" dirty="0"/>
              <a:t>Site management planning checklist</a:t>
            </a:r>
          </a:p>
          <a:p>
            <a:pPr lvl="1"/>
            <a:endParaRPr lang="en-GB" dirty="0"/>
          </a:p>
          <a:p>
            <a:endParaRPr lang="en-GB" dirty="0"/>
          </a:p>
          <a:p>
            <a:endParaRPr lang="en-GB" dirty="0"/>
          </a:p>
          <a:p>
            <a:endParaRPr lang="en-GB" dirty="0"/>
          </a:p>
          <a:p>
            <a:endParaRPr lang="en-GB" dirty="0"/>
          </a:p>
          <a:p>
            <a:endParaRPr lang="en-GB" dirty="0"/>
          </a:p>
          <a:p>
            <a:r>
              <a:rPr lang="en-GB" dirty="0"/>
              <a:t>		         		</a:t>
            </a:r>
          </a:p>
          <a:p>
            <a:pPr lvl="1"/>
            <a:endParaRPr lang="en-GB" dirty="0"/>
          </a:p>
          <a:p>
            <a:endParaRPr lang="en-GB" dirty="0"/>
          </a:p>
          <a:p>
            <a:endParaRPr lang="en-GB" dirty="0"/>
          </a:p>
          <a:p>
            <a:endParaRPr lang="en-GB" dirty="0"/>
          </a:p>
          <a:p>
            <a:endParaRPr lang="en-GB" dirty="0"/>
          </a:p>
          <a:p>
            <a:endParaRPr lang="en-GB" dirty="0"/>
          </a:p>
        </p:txBody>
      </p:sp>
      <p:pic>
        <p:nvPicPr>
          <p:cNvPr id="7" name="Picture 6">
            <a:extLst>
              <a:ext uri="{FF2B5EF4-FFF2-40B4-BE49-F238E27FC236}">
                <a16:creationId xmlns:a16="http://schemas.microsoft.com/office/drawing/2014/main" xmlns="" id="{3296D3BC-86C9-4F24-8967-B3B620A4E9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7543" y="1954612"/>
            <a:ext cx="4855741" cy="4121729"/>
          </a:xfrm>
          <a:prstGeom prst="rect">
            <a:avLst/>
          </a:prstGeom>
        </p:spPr>
      </p:pic>
      <p:sp>
        <p:nvSpPr>
          <p:cNvPr id="8" name="Title 1"/>
          <p:cNvSpPr>
            <a:spLocks noGrp="1"/>
          </p:cNvSpPr>
          <p:nvPr>
            <p:ph type="title"/>
          </p:nvPr>
        </p:nvSpPr>
        <p:spPr>
          <a:xfrm>
            <a:off x="305600" y="302802"/>
            <a:ext cx="8494177" cy="1260211"/>
          </a:xfrm>
        </p:spPr>
        <p:txBody>
          <a:bodyPr/>
          <a:lstStyle/>
          <a:p>
            <a:r>
              <a:rPr lang="en-GB" sz="4000" dirty="0" smtClean="0"/>
              <a:t>Construction planning and programming</a:t>
            </a:r>
            <a:endParaRPr lang="en-GB" sz="4000" dirty="0"/>
          </a:p>
        </p:txBody>
      </p:sp>
    </p:spTree>
    <p:extLst>
      <p:ext uri="{BB962C8B-B14F-4D97-AF65-F5344CB8AC3E}">
        <p14:creationId xmlns:p14="http://schemas.microsoft.com/office/powerpoint/2010/main" val="3140257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528319" y="6559356"/>
            <a:ext cx="10717941" cy="1256711"/>
          </a:xfrm>
          <a:prstGeom prst="rect">
            <a:avLst/>
          </a:prstGeom>
          <a:noFill/>
          <a:ln w="9525">
            <a:noFill/>
            <a:miter lim="800000"/>
            <a:headEnd/>
            <a:tailEnd/>
          </a:ln>
        </p:spPr>
        <p:txBody>
          <a:bodyPr anchor="ctr"/>
          <a:lstStyle/>
          <a:p>
            <a:pPr algn="r" eaLnBrk="0" hangingPunct="0">
              <a:defRPr/>
            </a:pPr>
            <a:r>
              <a:rPr lang="en-GB" sz="2646" i="1" kern="0" dirty="0">
                <a:solidFill>
                  <a:schemeClr val="accent6"/>
                </a:solidFill>
                <a:latin typeface="+mj-lt"/>
                <a:ea typeface="+mj-ea"/>
                <a:cs typeface="+mj-cs"/>
              </a:rPr>
              <a:t>                                     Rationale for the Scoping report</a:t>
            </a:r>
          </a:p>
        </p:txBody>
      </p:sp>
      <p:sp>
        <p:nvSpPr>
          <p:cNvPr id="2" name="TextBox 1"/>
          <p:cNvSpPr txBox="1"/>
          <p:nvPr/>
        </p:nvSpPr>
        <p:spPr>
          <a:xfrm>
            <a:off x="1218308" y="2430964"/>
            <a:ext cx="7780431" cy="12239504"/>
          </a:xfrm>
          <a:prstGeom prst="rect">
            <a:avLst/>
          </a:prstGeom>
          <a:noFill/>
        </p:spPr>
        <p:txBody>
          <a:bodyPr wrap="square" rtlCol="0">
            <a:spAutoFit/>
          </a:bodyPr>
          <a:lstStyle/>
          <a:p>
            <a:endParaRPr lang="en-GB" sz="2646" dirty="0">
              <a:solidFill>
                <a:schemeClr val="bg1">
                  <a:lumMod val="50000"/>
                </a:schemeClr>
              </a:solidFill>
            </a:endParaRPr>
          </a:p>
          <a:p>
            <a:pPr lvl="0">
              <a:buClr>
                <a:schemeClr val="accent6"/>
              </a:buClr>
            </a:pPr>
            <a:r>
              <a:rPr lang="en-GB" sz="2646" dirty="0">
                <a:solidFill>
                  <a:schemeClr val="bg1">
                    <a:lumMod val="50000"/>
                  </a:schemeClr>
                </a:solidFill>
              </a:rPr>
              <a:t>PLANNING THE WORKS TO GET IT RIGHT</a:t>
            </a:r>
          </a:p>
          <a:p>
            <a:pPr lvl="0">
              <a:buClr>
                <a:schemeClr val="accent6"/>
              </a:buClr>
            </a:pPr>
            <a:r>
              <a:rPr lang="en-GB" sz="2646" b="1" dirty="0">
                <a:solidFill>
                  <a:schemeClr val="bg1">
                    <a:lumMod val="50000"/>
                  </a:schemeClr>
                </a:solidFill>
              </a:rPr>
              <a:t>Part 3  Construction planning and programming</a:t>
            </a:r>
          </a:p>
          <a:p>
            <a:pPr marL="315039" indent="-315039">
              <a:buClr>
                <a:schemeClr val="accent6"/>
              </a:buClr>
              <a:buFont typeface="Arial" panose="020B0604020202020204" pitchFamily="34" charset="0"/>
              <a:buChar char="•"/>
            </a:pPr>
            <a:r>
              <a:rPr lang="en-GB" sz="2646" dirty="0">
                <a:solidFill>
                  <a:schemeClr val="bg1">
                    <a:lumMod val="50000"/>
                  </a:schemeClr>
                </a:solidFill>
              </a:rPr>
              <a:t>Section A  The site team – who needs to know what and when</a:t>
            </a:r>
          </a:p>
          <a:p>
            <a:pPr marL="315039" indent="-315039">
              <a:buClr>
                <a:schemeClr val="accent6"/>
              </a:buClr>
              <a:buFont typeface="Arial" panose="020B0604020202020204" pitchFamily="34" charset="0"/>
              <a:buChar char="•"/>
            </a:pPr>
            <a:r>
              <a:rPr lang="en-GB" sz="2646" dirty="0">
                <a:solidFill>
                  <a:schemeClr val="bg1">
                    <a:lumMod val="50000"/>
                  </a:schemeClr>
                </a:solidFill>
              </a:rPr>
              <a:t>Section B  Factors influencing phasing of the works</a:t>
            </a:r>
          </a:p>
          <a:p>
            <a:pPr marL="315039" indent="-315039">
              <a:buClr>
                <a:schemeClr val="accent6"/>
              </a:buClr>
              <a:buFont typeface="Arial" panose="020B0604020202020204" pitchFamily="34" charset="0"/>
              <a:buChar char="•"/>
            </a:pPr>
            <a:r>
              <a:rPr lang="en-GB" sz="2646" dirty="0">
                <a:solidFill>
                  <a:schemeClr val="bg1">
                    <a:lumMod val="50000"/>
                  </a:schemeClr>
                </a:solidFill>
              </a:rPr>
              <a:t>Section C  Ensuring the right materials supply</a:t>
            </a:r>
          </a:p>
          <a:p>
            <a:pPr marL="315039" indent="-315039">
              <a:buClr>
                <a:schemeClr val="accent6"/>
              </a:buClr>
              <a:buFont typeface="Arial" panose="020B0604020202020204" pitchFamily="34" charset="0"/>
              <a:buChar char="•"/>
            </a:pPr>
            <a:r>
              <a:rPr lang="en-GB" sz="2646" dirty="0">
                <a:solidFill>
                  <a:schemeClr val="bg1">
                    <a:lumMod val="50000"/>
                  </a:schemeClr>
                </a:solidFill>
              </a:rPr>
              <a:t>Section D  Anticipating problems of sediments, pollution and erosion </a:t>
            </a:r>
          </a:p>
          <a:p>
            <a:pPr lvl="0">
              <a:buClr>
                <a:schemeClr val="accent6"/>
              </a:buClr>
            </a:pPr>
            <a:r>
              <a:rPr lang="en-GB" sz="2646" dirty="0">
                <a:solidFill>
                  <a:schemeClr val="bg1">
                    <a:lumMod val="50000"/>
                  </a:schemeClr>
                </a:solidFill>
              </a:rPr>
              <a:t>	       control</a:t>
            </a:r>
          </a:p>
          <a:p>
            <a:pPr marL="315039" indent="-315039">
              <a:buClr>
                <a:schemeClr val="accent6"/>
              </a:buClr>
              <a:buFont typeface="Arial" panose="020B0604020202020204" pitchFamily="34" charset="0"/>
              <a:buChar char="•"/>
            </a:pPr>
            <a:r>
              <a:rPr lang="en-GB" sz="2646" dirty="0">
                <a:solidFill>
                  <a:schemeClr val="bg1">
                    <a:lumMod val="50000"/>
                  </a:schemeClr>
                </a:solidFill>
              </a:rPr>
              <a:t>Section E  Typical problems and handy hints (potential case study)</a:t>
            </a:r>
          </a:p>
          <a:p>
            <a:pPr marL="315039" indent="-315039">
              <a:buClr>
                <a:schemeClr val="accent6"/>
              </a:buClr>
              <a:buFont typeface="Arial" panose="020B0604020202020204" pitchFamily="34" charset="0"/>
              <a:buChar char="•"/>
            </a:pPr>
            <a:r>
              <a:rPr lang="en-GB" sz="2646" dirty="0">
                <a:solidFill>
                  <a:schemeClr val="bg1">
                    <a:lumMod val="50000"/>
                  </a:schemeClr>
                </a:solidFill>
              </a:rPr>
              <a:t>Section F  Site management/planning checklist</a:t>
            </a: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sp>
        <p:nvSpPr>
          <p:cNvPr id="5" name="Rectangle 4"/>
          <p:cNvSpPr/>
          <p:nvPr/>
        </p:nvSpPr>
        <p:spPr>
          <a:xfrm>
            <a:off x="1218308" y="1954612"/>
            <a:ext cx="3690434" cy="567399"/>
          </a:xfrm>
          <a:prstGeom prst="rect">
            <a:avLst/>
          </a:prstGeom>
        </p:spPr>
        <p:txBody>
          <a:bodyPr wrap="none">
            <a:spAutoFit/>
          </a:bodyPr>
          <a:lstStyle/>
          <a:p>
            <a:pPr lvl="0"/>
            <a:r>
              <a:rPr lang="en-GB" sz="3087" b="1" dirty="0">
                <a:solidFill>
                  <a:srgbClr val="F79646"/>
                </a:solidFill>
              </a:rPr>
              <a:t>Detailed contents</a:t>
            </a:r>
          </a:p>
        </p:txBody>
      </p:sp>
      <p:pic>
        <p:nvPicPr>
          <p:cNvPr id="4" name="Picture 3">
            <a:extLst>
              <a:ext uri="{FF2B5EF4-FFF2-40B4-BE49-F238E27FC236}">
                <a16:creationId xmlns:a16="http://schemas.microsoft.com/office/drawing/2014/main" xmlns="" id="{5590287F-6E0F-44DC-B801-5C2E9AEC3C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654089" y="-1895030"/>
            <a:ext cx="7846261" cy="11099589"/>
          </a:xfrm>
          <a:prstGeom prst="rect">
            <a:avLst/>
          </a:prstGeom>
        </p:spPr>
      </p:pic>
    </p:spTree>
    <p:extLst>
      <p:ext uri="{BB962C8B-B14F-4D97-AF65-F5344CB8AC3E}">
        <p14:creationId xmlns:p14="http://schemas.microsoft.com/office/powerpoint/2010/main" val="453324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Thanks to the funders</a:t>
            </a:r>
            <a:endParaRPr lang="en-GB" sz="4000" dirty="0"/>
          </a:p>
        </p:txBody>
      </p:sp>
      <p:sp>
        <p:nvSpPr>
          <p:cNvPr id="3" name="Content Placeholder 2"/>
          <p:cNvSpPr>
            <a:spLocks noGrp="1"/>
          </p:cNvSpPr>
          <p:nvPr>
            <p:ph idx="1"/>
          </p:nvPr>
        </p:nvSpPr>
        <p:spPr>
          <a:xfrm>
            <a:off x="3152140" y="2118625"/>
            <a:ext cx="9624060" cy="4990084"/>
          </a:xfrm>
        </p:spPr>
        <p:txBody>
          <a:bodyPr/>
          <a:lstStyle/>
          <a:p>
            <a:r>
              <a:rPr lang="en-GB" sz="3200" dirty="0"/>
              <a:t>Insert logos / names</a:t>
            </a:r>
          </a:p>
        </p:txBody>
      </p:sp>
      <p:pic>
        <p:nvPicPr>
          <p:cNvPr id="5" name="Picture 4">
            <a:extLst>
              <a:ext uri="{FF2B5EF4-FFF2-40B4-BE49-F238E27FC236}">
                <a16:creationId xmlns:a16="http://schemas.microsoft.com/office/drawing/2014/main" xmlns="" id="{048FC80A-D83D-48FE-B85F-8E30A7B9D6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9507" y="1383324"/>
            <a:ext cx="6700593" cy="5514258"/>
          </a:xfrm>
          <a:prstGeom prst="rect">
            <a:avLst/>
          </a:prstGeom>
        </p:spPr>
      </p:pic>
    </p:spTree>
    <p:extLst>
      <p:ext uri="{BB962C8B-B14F-4D97-AF65-F5344CB8AC3E}">
        <p14:creationId xmlns:p14="http://schemas.microsoft.com/office/powerpoint/2010/main" val="3387760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29F45437-55C0-45D9-BCA4-9430798E283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3819" y="0"/>
            <a:ext cx="5975344" cy="7298105"/>
          </a:xfrm>
        </p:spPr>
      </p:pic>
      <p:pic>
        <p:nvPicPr>
          <p:cNvPr id="4" name="Content Placeholder 4">
            <a:extLst>
              <a:ext uri="{FF2B5EF4-FFF2-40B4-BE49-F238E27FC236}">
                <a16:creationId xmlns:a16="http://schemas.microsoft.com/office/drawing/2014/main" xmlns="" id="{91CAF9CC-8586-456C-BBDD-83F3C4BA18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8833" y="1"/>
            <a:ext cx="5285611" cy="7358598"/>
          </a:xfrm>
          <a:prstGeom prst="rect">
            <a:avLst/>
          </a:prstGeom>
        </p:spPr>
      </p:pic>
    </p:spTree>
    <p:extLst>
      <p:ext uri="{BB962C8B-B14F-4D97-AF65-F5344CB8AC3E}">
        <p14:creationId xmlns:p14="http://schemas.microsoft.com/office/powerpoint/2010/main" val="58768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39" y="1774698"/>
            <a:ext cx="7780431" cy="8575040"/>
          </a:xfrm>
          <a:prstGeom prst="rect">
            <a:avLst/>
          </a:prstGeom>
          <a:noFill/>
        </p:spPr>
        <p:txBody>
          <a:bodyPr wrap="square" rtlCol="0">
            <a:spAutoFit/>
          </a:bodyPr>
          <a:lstStyle/>
          <a:p>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sp>
        <p:nvSpPr>
          <p:cNvPr id="5" name="Rectangle 4"/>
          <p:cNvSpPr/>
          <p:nvPr/>
        </p:nvSpPr>
        <p:spPr>
          <a:xfrm>
            <a:off x="900739" y="1774698"/>
            <a:ext cx="3847528" cy="567399"/>
          </a:xfrm>
          <a:prstGeom prst="rect">
            <a:avLst/>
          </a:prstGeom>
        </p:spPr>
        <p:txBody>
          <a:bodyPr wrap="none">
            <a:spAutoFit/>
          </a:bodyPr>
          <a:lstStyle/>
          <a:p>
            <a:pPr lvl="0"/>
            <a:r>
              <a:rPr lang="en-GB" sz="3087" b="1" dirty="0">
                <a:solidFill>
                  <a:srgbClr val="F79646"/>
                </a:solidFill>
              </a:rPr>
              <a:t>How to get it right</a:t>
            </a:r>
          </a:p>
        </p:txBody>
      </p:sp>
      <p:pic>
        <p:nvPicPr>
          <p:cNvPr id="9" name="Picture 8">
            <a:extLst>
              <a:ext uri="{FF2B5EF4-FFF2-40B4-BE49-F238E27FC236}">
                <a16:creationId xmlns:a16="http://schemas.microsoft.com/office/drawing/2014/main" xmlns="" id="{624FDE28-4432-4113-A7A6-CE14F797F7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900" y="1774698"/>
            <a:ext cx="8172699" cy="2005933"/>
          </a:xfrm>
          <a:prstGeom prst="rect">
            <a:avLst/>
          </a:prstGeom>
        </p:spPr>
      </p:pic>
      <p:pic>
        <p:nvPicPr>
          <p:cNvPr id="3" name="Picture 2">
            <a:extLst>
              <a:ext uri="{FF2B5EF4-FFF2-40B4-BE49-F238E27FC236}">
                <a16:creationId xmlns:a16="http://schemas.microsoft.com/office/drawing/2014/main" xmlns="" id="{E0B69334-7683-41DA-8D7A-5BF5B5253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770"/>
          <a:stretch/>
        </p:blipFill>
        <p:spPr>
          <a:xfrm>
            <a:off x="1932838" y="3735132"/>
            <a:ext cx="3352884" cy="298301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8016321E-7336-4936-87C4-0EE10D385B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5086"/>
          <a:stretch/>
        </p:blipFill>
        <p:spPr>
          <a:xfrm>
            <a:off x="5487511" y="3757882"/>
            <a:ext cx="3273052" cy="2937511"/>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342900" y="302802"/>
            <a:ext cx="8456877" cy="1260211"/>
          </a:xfrm>
        </p:spPr>
        <p:txBody>
          <a:bodyPr/>
          <a:lstStyle/>
          <a:p>
            <a:r>
              <a:rPr lang="en-GB" sz="4000" dirty="0" smtClean="0"/>
              <a:t>Managing the site</a:t>
            </a:r>
            <a:endParaRPr lang="en-GB" sz="4000" dirty="0"/>
          </a:p>
        </p:txBody>
      </p:sp>
    </p:spTree>
    <p:extLst>
      <p:ext uri="{BB962C8B-B14F-4D97-AF65-F5344CB8AC3E}">
        <p14:creationId xmlns:p14="http://schemas.microsoft.com/office/powerpoint/2010/main" val="221258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963" y="1523483"/>
            <a:ext cx="5037214" cy="10704854"/>
          </a:xfrm>
          <a:prstGeom prst="rect">
            <a:avLst/>
          </a:prstGeom>
        </p:spPr>
        <p:txBody>
          <a:bodyPr wrap="square">
            <a:spAutoFit/>
          </a:bodyPr>
          <a:lstStyle>
            <a:defPPr>
              <a:defRPr lang="en-GB"/>
            </a:defPPr>
            <a:lvl1pPr marL="457200" indent="-457200">
              <a:spcAft>
                <a:spcPts val="600"/>
              </a:spcAft>
              <a:buClrTx/>
              <a:buFont typeface="Arial" panose="020B0604020202020204" pitchFamily="34" charset="0"/>
              <a:buChar char="•"/>
              <a:defRPr sz="2646">
                <a:latin typeface="Arial" panose="020B0604020202020204" pitchFamily="34" charset="0"/>
                <a:cs typeface="Arial" panose="020B0604020202020204" pitchFamily="34" charset="0"/>
              </a:defRPr>
            </a:lvl1pPr>
            <a:lvl2pPr lvl="1"/>
          </a:lstStyle>
          <a:p>
            <a:endParaRPr lang="en-GB" dirty="0"/>
          </a:p>
          <a:p>
            <a:pPr marL="0" indent="0">
              <a:buNone/>
            </a:pPr>
            <a:r>
              <a:rPr lang="en-GB" b="1" dirty="0">
                <a:solidFill>
                  <a:srgbClr val="669900"/>
                </a:solidFill>
              </a:rPr>
              <a:t>AVOIDING </a:t>
            </a:r>
            <a:r>
              <a:rPr lang="en-GB" b="1" dirty="0" smtClean="0">
                <a:solidFill>
                  <a:srgbClr val="669900"/>
                </a:solidFill>
              </a:rPr>
              <a:t>PROBLEMS</a:t>
            </a:r>
            <a:endParaRPr lang="en-GB" b="1" dirty="0">
              <a:solidFill>
                <a:srgbClr val="669900"/>
              </a:solidFill>
            </a:endParaRPr>
          </a:p>
          <a:p>
            <a:r>
              <a:rPr lang="en-GB" dirty="0" smtClean="0"/>
              <a:t>Managing </a:t>
            </a:r>
            <a:r>
              <a:rPr lang="en-GB" dirty="0"/>
              <a:t>soils</a:t>
            </a:r>
          </a:p>
          <a:p>
            <a:r>
              <a:rPr lang="en-GB" dirty="0"/>
              <a:t>SuDS and site access</a:t>
            </a:r>
          </a:p>
          <a:p>
            <a:r>
              <a:rPr lang="en-GB" dirty="0"/>
              <a:t>Managing soil erosion </a:t>
            </a:r>
            <a:r>
              <a:rPr lang="en-GB" dirty="0" smtClean="0"/>
              <a:t>and </a:t>
            </a:r>
            <a:r>
              <a:rPr lang="en-GB" dirty="0"/>
              <a:t>site silt</a:t>
            </a:r>
          </a:p>
          <a:p>
            <a:r>
              <a:rPr lang="en-GB" dirty="0"/>
              <a:t>Establishing planting</a:t>
            </a:r>
          </a:p>
          <a:p>
            <a:endParaRPr lang="en-GB" dirty="0"/>
          </a:p>
          <a:p>
            <a:endParaRPr lang="en-GB" dirty="0"/>
          </a:p>
          <a:p>
            <a:pPr lvl="1"/>
            <a:endParaRPr lang="en-GB" dirty="0"/>
          </a:p>
          <a:p>
            <a:endParaRPr lang="en-GB" dirty="0"/>
          </a:p>
          <a:p>
            <a:endParaRPr lang="en-GB" dirty="0"/>
          </a:p>
          <a:p>
            <a:endParaRPr lang="en-GB" dirty="0"/>
          </a:p>
          <a:p>
            <a:endParaRPr lang="en-GB" dirty="0"/>
          </a:p>
          <a:p>
            <a:endParaRPr lang="en-GB" dirty="0"/>
          </a:p>
          <a:p>
            <a:r>
              <a:rPr lang="en-GB" dirty="0"/>
              <a:t>		         		</a:t>
            </a:r>
          </a:p>
          <a:p>
            <a:pPr lvl="1"/>
            <a:endParaRPr lang="en-GB" dirty="0"/>
          </a:p>
          <a:p>
            <a:endParaRPr lang="en-GB" dirty="0"/>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xmlns="" id="{14177DAC-D984-4686-890C-77A42E5D22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9413" y="2055133"/>
            <a:ext cx="3904007" cy="4126234"/>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310964" y="302802"/>
            <a:ext cx="8488814" cy="1260211"/>
          </a:xfrm>
        </p:spPr>
        <p:txBody>
          <a:bodyPr/>
          <a:lstStyle/>
          <a:p>
            <a:r>
              <a:rPr lang="en-GB" sz="4000" dirty="0" smtClean="0"/>
              <a:t>Managing the site</a:t>
            </a:r>
            <a:endParaRPr lang="en-GB" sz="4000" dirty="0"/>
          </a:p>
        </p:txBody>
      </p:sp>
    </p:spTree>
    <p:extLst>
      <p:ext uri="{BB962C8B-B14F-4D97-AF65-F5344CB8AC3E}">
        <p14:creationId xmlns:p14="http://schemas.microsoft.com/office/powerpoint/2010/main" val="4098114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528319" y="6487640"/>
            <a:ext cx="10717941" cy="1256711"/>
          </a:xfrm>
          <a:prstGeom prst="rect">
            <a:avLst/>
          </a:prstGeom>
          <a:noFill/>
          <a:ln w="9525">
            <a:noFill/>
            <a:miter lim="800000"/>
            <a:headEnd/>
            <a:tailEnd/>
          </a:ln>
        </p:spPr>
        <p:txBody>
          <a:bodyPr anchor="ctr"/>
          <a:lstStyle/>
          <a:p>
            <a:pPr algn="r" eaLnBrk="0" hangingPunct="0">
              <a:defRPr/>
            </a:pPr>
            <a:r>
              <a:rPr lang="en-GB" sz="2646" i="1" kern="0" dirty="0">
                <a:solidFill>
                  <a:schemeClr val="accent6"/>
                </a:solidFill>
                <a:latin typeface="+mj-lt"/>
                <a:ea typeface="+mj-ea"/>
                <a:cs typeface="+mj-cs"/>
              </a:rPr>
              <a:t>                                     </a:t>
            </a:r>
            <a:r>
              <a:rPr lang="en-GB" sz="2646" i="1" kern="0" dirty="0">
                <a:solidFill>
                  <a:srgbClr val="669900"/>
                </a:solidFill>
                <a:latin typeface="Arial" panose="020B0604020202020204" pitchFamily="34" charset="0"/>
                <a:ea typeface="+mj-ea"/>
                <a:cs typeface="Arial" panose="020B0604020202020204" pitchFamily="34" charset="0"/>
              </a:rPr>
              <a:t>Managing soils on site</a:t>
            </a:r>
          </a:p>
        </p:txBody>
      </p:sp>
      <p:sp>
        <p:nvSpPr>
          <p:cNvPr id="2" name="TextBox 1"/>
          <p:cNvSpPr txBox="1"/>
          <p:nvPr/>
        </p:nvSpPr>
        <p:spPr>
          <a:xfrm>
            <a:off x="821347" y="2055133"/>
            <a:ext cx="8018608" cy="6539226"/>
          </a:xfrm>
          <a:prstGeom prst="rect">
            <a:avLst/>
          </a:prstGeom>
          <a:noFill/>
        </p:spPr>
        <p:txBody>
          <a:bodyPr wrap="square" rtlCol="0">
            <a:spAutoFit/>
          </a:bodyPr>
          <a:lstStyle/>
          <a:p>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sp>
        <p:nvSpPr>
          <p:cNvPr id="5" name="Rectangle 4"/>
          <p:cNvSpPr/>
          <p:nvPr/>
        </p:nvSpPr>
        <p:spPr>
          <a:xfrm>
            <a:off x="821347" y="1478259"/>
            <a:ext cx="1680268" cy="567399"/>
          </a:xfrm>
          <a:prstGeom prst="rect">
            <a:avLst/>
          </a:prstGeom>
        </p:spPr>
        <p:txBody>
          <a:bodyPr wrap="none">
            <a:spAutoFit/>
          </a:bodyPr>
          <a:lstStyle/>
          <a:p>
            <a:pPr lvl="0"/>
            <a:r>
              <a:rPr lang="en-GB" sz="3087" b="1" dirty="0">
                <a:solidFill>
                  <a:srgbClr val="F79646"/>
                </a:solidFill>
              </a:rPr>
              <a:t>P54/55</a:t>
            </a:r>
          </a:p>
        </p:txBody>
      </p:sp>
      <p:pic>
        <p:nvPicPr>
          <p:cNvPr id="7" name="Picture 6">
            <a:extLst>
              <a:ext uri="{FF2B5EF4-FFF2-40B4-BE49-F238E27FC236}">
                <a16:creationId xmlns:a16="http://schemas.microsoft.com/office/drawing/2014/main" xmlns="" id="{5DFE1DDD-A733-481E-BE57-8B728889C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
            <a:ext cx="5349788" cy="7561263"/>
          </a:xfrm>
          <a:prstGeom prst="rect">
            <a:avLst/>
          </a:prstGeom>
        </p:spPr>
      </p:pic>
      <p:pic>
        <p:nvPicPr>
          <p:cNvPr id="10" name="Picture 9">
            <a:extLst>
              <a:ext uri="{FF2B5EF4-FFF2-40B4-BE49-F238E27FC236}">
                <a16:creationId xmlns:a16="http://schemas.microsoft.com/office/drawing/2014/main" xmlns="" id="{3698074D-23DE-4ED2-B75A-904EB5A5E5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3566" y="11638"/>
            <a:ext cx="5349788" cy="7561263"/>
          </a:xfrm>
          <a:prstGeom prst="rect">
            <a:avLst/>
          </a:prstGeom>
        </p:spPr>
      </p:pic>
    </p:spTree>
    <p:extLst>
      <p:ext uri="{BB962C8B-B14F-4D97-AF65-F5344CB8AC3E}">
        <p14:creationId xmlns:p14="http://schemas.microsoft.com/office/powerpoint/2010/main" val="1229272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2627" y="2055133"/>
            <a:ext cx="8018608" cy="6539226"/>
          </a:xfrm>
          <a:prstGeom prst="rect">
            <a:avLst/>
          </a:prstGeom>
          <a:noFill/>
        </p:spPr>
        <p:txBody>
          <a:bodyPr wrap="square" rtlCol="0">
            <a:spAutoFit/>
          </a:bodyPr>
          <a:lstStyle/>
          <a:p>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grpSp>
        <p:nvGrpSpPr>
          <p:cNvPr id="3" name="Group 2"/>
          <p:cNvGrpSpPr/>
          <p:nvPr/>
        </p:nvGrpSpPr>
        <p:grpSpPr>
          <a:xfrm>
            <a:off x="1339705" y="4048347"/>
            <a:ext cx="7988669" cy="2137145"/>
            <a:chOff x="1265274" y="4048347"/>
            <a:chExt cx="7988669" cy="2137145"/>
          </a:xfrm>
        </p:grpSpPr>
        <p:pic>
          <p:nvPicPr>
            <p:cNvPr id="7" name="Picture 6">
              <a:extLst>
                <a:ext uri="{FF2B5EF4-FFF2-40B4-BE49-F238E27FC236}">
                  <a16:creationId xmlns:a16="http://schemas.microsoft.com/office/drawing/2014/main" xmlns="" id="{52C555BE-70E4-4867-BCEB-4EB0E0E57A08}"/>
                </a:ext>
              </a:extLst>
            </p:cNvPr>
            <p:cNvPicPr>
              <a:picLocks/>
            </p:cNvPicPr>
            <p:nvPr/>
          </p:nvPicPr>
          <p:blipFill rotWithShape="1">
            <a:blip r:embed="rId3" cstate="screen">
              <a:extLst>
                <a:ext uri="{28A0092B-C50C-407E-A947-70E740481C1C}">
                  <a14:useLocalDpi xmlns:a14="http://schemas.microsoft.com/office/drawing/2010/main"/>
                </a:ext>
              </a:extLst>
            </a:blip>
            <a:srcRect l="50989" t="32436" r="14636" b="51503"/>
            <a:stretch/>
          </p:blipFill>
          <p:spPr>
            <a:xfrm>
              <a:off x="6049943" y="4054919"/>
              <a:ext cx="3204000" cy="21240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A6841558-663F-4BAF-AF1D-794958D50347}"/>
                </a:ext>
              </a:extLst>
            </p:cNvPr>
            <p:cNvPicPr>
              <a:picLocks/>
            </p:cNvPicPr>
            <p:nvPr/>
          </p:nvPicPr>
          <p:blipFill rotWithShape="1">
            <a:blip r:embed="rId3" cstate="screen">
              <a:extLst>
                <a:ext uri="{28A0092B-C50C-407E-A947-70E740481C1C}">
                  <a14:useLocalDpi xmlns:a14="http://schemas.microsoft.com/office/drawing/2010/main"/>
                </a:ext>
              </a:extLst>
            </a:blip>
            <a:srcRect l="50943" t="10201" r="14480" b="74033"/>
            <a:stretch/>
          </p:blipFill>
          <p:spPr>
            <a:xfrm>
              <a:off x="1265274" y="4048347"/>
              <a:ext cx="3204000" cy="2137145"/>
            </a:xfrm>
            <a:prstGeom prst="rect">
              <a:avLst/>
            </a:prstGeom>
            <a:ln>
              <a:noFill/>
            </a:ln>
            <a:effectLst>
              <a:outerShdw blurRad="292100" dist="139700" dir="2700000" algn="tl" rotWithShape="0">
                <a:srgbClr val="333333">
                  <a:alpha val="65000"/>
                </a:srgbClr>
              </a:outerShdw>
            </a:effectLst>
          </p:spPr>
        </p:pic>
      </p:grpSp>
      <p:pic>
        <p:nvPicPr>
          <p:cNvPr id="5" name="Picture 4">
            <a:extLst>
              <a:ext uri="{FF2B5EF4-FFF2-40B4-BE49-F238E27FC236}">
                <a16:creationId xmlns:a16="http://schemas.microsoft.com/office/drawing/2014/main" xmlns="" id="{2DCC5EF0-D140-48E1-9E2D-8AB0026280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661" t="53030" r="9357" b="27516"/>
          <a:stretch/>
        </p:blipFill>
        <p:spPr>
          <a:xfrm>
            <a:off x="2473693" y="1695983"/>
            <a:ext cx="5746015" cy="1951000"/>
          </a:xfrm>
          <a:prstGeom prst="rect">
            <a:avLst/>
          </a:prstGeom>
        </p:spPr>
      </p:pic>
      <p:sp>
        <p:nvSpPr>
          <p:cNvPr id="9" name="Title 1"/>
          <p:cNvSpPr>
            <a:spLocks noGrp="1"/>
          </p:cNvSpPr>
          <p:nvPr>
            <p:ph type="title"/>
          </p:nvPr>
        </p:nvSpPr>
        <p:spPr>
          <a:xfrm>
            <a:off x="298450" y="302802"/>
            <a:ext cx="8501327" cy="1260211"/>
          </a:xfrm>
        </p:spPr>
        <p:txBody>
          <a:bodyPr/>
          <a:lstStyle/>
          <a:p>
            <a:r>
              <a:rPr lang="en-GB" sz="4000" dirty="0" smtClean="0"/>
              <a:t>SuDS and site access</a:t>
            </a:r>
            <a:endParaRPr lang="en-GB" sz="4000" dirty="0"/>
          </a:p>
        </p:txBody>
      </p:sp>
    </p:spTree>
    <p:extLst>
      <p:ext uri="{BB962C8B-B14F-4D97-AF65-F5344CB8AC3E}">
        <p14:creationId xmlns:p14="http://schemas.microsoft.com/office/powerpoint/2010/main" val="63232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1347" y="2045658"/>
            <a:ext cx="8018608" cy="6539226"/>
          </a:xfrm>
          <a:prstGeom prst="rect">
            <a:avLst/>
          </a:prstGeom>
          <a:noFill/>
        </p:spPr>
        <p:txBody>
          <a:bodyPr wrap="square" rtlCol="0">
            <a:spAutoFit/>
          </a:bodyPr>
          <a:lstStyle/>
          <a:p>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pic>
        <p:nvPicPr>
          <p:cNvPr id="5" name="Picture 4">
            <a:extLst>
              <a:ext uri="{FF2B5EF4-FFF2-40B4-BE49-F238E27FC236}">
                <a16:creationId xmlns:a16="http://schemas.microsoft.com/office/drawing/2014/main" xmlns="" id="{4F9D8199-7BE3-4D44-9578-F44527F666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98" t="8162" r="12309" b="14517"/>
          <a:stretch/>
        </p:blipFill>
        <p:spPr>
          <a:xfrm>
            <a:off x="681153" y="1411598"/>
            <a:ext cx="4029070" cy="547021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5437DAA7-7FD2-4D46-ACAC-518B519059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40" t="32650" r="12067" b="9435"/>
          <a:stretch/>
        </p:blipFill>
        <p:spPr>
          <a:xfrm>
            <a:off x="5730949" y="2500235"/>
            <a:ext cx="4316818" cy="4379020"/>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298450" y="302802"/>
            <a:ext cx="8501327" cy="1260211"/>
          </a:xfrm>
        </p:spPr>
        <p:txBody>
          <a:bodyPr/>
          <a:lstStyle/>
          <a:p>
            <a:r>
              <a:rPr lang="en-GB" sz="4000" dirty="0" smtClean="0"/>
              <a:t>Managing soil erosion and silt</a:t>
            </a:r>
            <a:endParaRPr lang="en-GB" sz="4000" dirty="0"/>
          </a:p>
        </p:txBody>
      </p:sp>
    </p:spTree>
    <p:extLst>
      <p:ext uri="{BB962C8B-B14F-4D97-AF65-F5344CB8AC3E}">
        <p14:creationId xmlns:p14="http://schemas.microsoft.com/office/powerpoint/2010/main" val="233775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528319" y="6559356"/>
            <a:ext cx="10717941" cy="1256711"/>
          </a:xfrm>
          <a:prstGeom prst="rect">
            <a:avLst/>
          </a:prstGeom>
          <a:noFill/>
          <a:ln w="9525">
            <a:noFill/>
            <a:miter lim="800000"/>
            <a:headEnd/>
            <a:tailEnd/>
          </a:ln>
        </p:spPr>
        <p:txBody>
          <a:bodyPr anchor="ctr"/>
          <a:lstStyle/>
          <a:p>
            <a:pPr algn="r" eaLnBrk="0" hangingPunct="0">
              <a:defRPr/>
            </a:pPr>
            <a:r>
              <a:rPr lang="en-GB" sz="2646" i="1" kern="0" dirty="0">
                <a:solidFill>
                  <a:schemeClr val="accent6"/>
                </a:solidFill>
                <a:latin typeface="+mj-lt"/>
                <a:ea typeface="+mj-ea"/>
                <a:cs typeface="+mj-cs"/>
              </a:rPr>
              <a:t>                                     </a:t>
            </a:r>
          </a:p>
        </p:txBody>
      </p:sp>
      <p:sp>
        <p:nvSpPr>
          <p:cNvPr id="2" name="TextBox 1"/>
          <p:cNvSpPr txBox="1"/>
          <p:nvPr/>
        </p:nvSpPr>
        <p:spPr>
          <a:xfrm>
            <a:off x="285624" y="2093758"/>
            <a:ext cx="4972176" cy="1951816"/>
          </a:xfrm>
          <a:prstGeom prst="rect">
            <a:avLst/>
          </a:prstGeom>
        </p:spPr>
        <p:txBody>
          <a:bodyPr wrap="square">
            <a:spAutoFit/>
          </a:bodyPr>
          <a:lstStyle>
            <a:defPPr>
              <a:defRPr lang="en-GB"/>
            </a:defPPr>
            <a:lvl1pPr marL="457200" indent="-457200">
              <a:spcAft>
                <a:spcPts val="600"/>
              </a:spcAft>
              <a:buClrTx/>
              <a:buFont typeface="Arial" panose="020B0604020202020204" pitchFamily="34" charset="0"/>
              <a:buChar char="•"/>
              <a:defRPr sz="2646">
                <a:latin typeface="Arial" panose="020B0604020202020204" pitchFamily="34" charset="0"/>
                <a:cs typeface="Arial" panose="020B0604020202020204" pitchFamily="34" charset="0"/>
              </a:defRPr>
            </a:lvl1pPr>
          </a:lstStyle>
          <a:p>
            <a:r>
              <a:rPr lang="en-GB" dirty="0" smtClean="0"/>
              <a:t>Why </a:t>
            </a:r>
            <a:r>
              <a:rPr lang="en-GB" dirty="0"/>
              <a:t>you should plant early</a:t>
            </a:r>
          </a:p>
          <a:p>
            <a:r>
              <a:rPr lang="en-GB" dirty="0"/>
              <a:t>How plants/grass contributes</a:t>
            </a:r>
          </a:p>
          <a:p>
            <a:r>
              <a:rPr lang="en-GB" dirty="0"/>
              <a:t>Why plants die</a:t>
            </a:r>
          </a:p>
          <a:p>
            <a:r>
              <a:rPr lang="en-GB" dirty="0"/>
              <a:t>The 5 stages to </a:t>
            </a:r>
            <a:r>
              <a:rPr lang="en-GB" dirty="0" smtClean="0"/>
              <a:t>planting</a:t>
            </a:r>
            <a:r>
              <a:rPr lang="en-GB" dirty="0"/>
              <a:t>	</a:t>
            </a:r>
          </a:p>
        </p:txBody>
      </p:sp>
      <p:pic>
        <p:nvPicPr>
          <p:cNvPr id="3" name="Picture 2">
            <a:extLst>
              <a:ext uri="{FF2B5EF4-FFF2-40B4-BE49-F238E27FC236}">
                <a16:creationId xmlns:a16="http://schemas.microsoft.com/office/drawing/2014/main" xmlns="" id="{915C504A-CA55-463E-AD86-C0F13A73F7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884" r="6718"/>
          <a:stretch/>
        </p:blipFill>
        <p:spPr>
          <a:xfrm>
            <a:off x="5588388" y="2192791"/>
            <a:ext cx="4548067" cy="3591322"/>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298450" y="302802"/>
            <a:ext cx="8501327" cy="1260211"/>
          </a:xfrm>
        </p:spPr>
        <p:txBody>
          <a:bodyPr/>
          <a:lstStyle/>
          <a:p>
            <a:r>
              <a:rPr lang="en-GB" sz="4000" dirty="0" smtClean="0"/>
              <a:t>Establishing planting</a:t>
            </a:r>
            <a:endParaRPr lang="en-GB" sz="4000" dirty="0"/>
          </a:p>
        </p:txBody>
      </p:sp>
    </p:spTree>
    <p:extLst>
      <p:ext uri="{BB962C8B-B14F-4D97-AF65-F5344CB8AC3E}">
        <p14:creationId xmlns:p14="http://schemas.microsoft.com/office/powerpoint/2010/main" val="2806412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528319" y="6505569"/>
            <a:ext cx="10717941" cy="1256711"/>
          </a:xfrm>
          <a:prstGeom prst="rect">
            <a:avLst/>
          </a:prstGeom>
          <a:noFill/>
          <a:ln w="9525">
            <a:noFill/>
            <a:miter lim="800000"/>
            <a:headEnd/>
            <a:tailEnd/>
          </a:ln>
        </p:spPr>
        <p:txBody>
          <a:bodyPr anchor="ctr"/>
          <a:lstStyle/>
          <a:p>
            <a:pPr algn="r" eaLnBrk="0" hangingPunct="0">
              <a:defRPr/>
            </a:pPr>
            <a:r>
              <a:rPr lang="en-GB" sz="2646" i="1" kern="0" dirty="0">
                <a:solidFill>
                  <a:schemeClr val="accent6"/>
                </a:solidFill>
                <a:latin typeface="+mj-lt"/>
                <a:ea typeface="+mj-ea"/>
                <a:cs typeface="+mj-cs"/>
              </a:rPr>
              <a:t>                                     </a:t>
            </a:r>
            <a:r>
              <a:rPr lang="en-GB" sz="2646" i="1" kern="0" dirty="0">
                <a:solidFill>
                  <a:srgbClr val="669900"/>
                </a:solidFill>
                <a:latin typeface="Arial" panose="020B0604020202020204" pitchFamily="34" charset="0"/>
                <a:ea typeface="+mj-ea"/>
                <a:cs typeface="Arial" panose="020B0604020202020204" pitchFamily="34" charset="0"/>
              </a:rPr>
              <a:t>Key factors</a:t>
            </a:r>
          </a:p>
        </p:txBody>
      </p:sp>
      <p:sp>
        <p:nvSpPr>
          <p:cNvPr id="2" name="TextBox 1"/>
          <p:cNvSpPr txBox="1"/>
          <p:nvPr/>
        </p:nvSpPr>
        <p:spPr>
          <a:xfrm>
            <a:off x="900739" y="1801022"/>
            <a:ext cx="7780431" cy="8575040"/>
          </a:xfrm>
          <a:prstGeom prst="rect">
            <a:avLst/>
          </a:prstGeom>
          <a:noFill/>
        </p:spPr>
        <p:txBody>
          <a:bodyPr wrap="square" rtlCol="0">
            <a:spAutoFit/>
          </a:bodyPr>
          <a:lstStyle/>
          <a:p>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sp>
        <p:nvSpPr>
          <p:cNvPr id="5" name="Rectangle 4"/>
          <p:cNvSpPr/>
          <p:nvPr/>
        </p:nvSpPr>
        <p:spPr>
          <a:xfrm>
            <a:off x="900739" y="1774698"/>
            <a:ext cx="3847528" cy="567399"/>
          </a:xfrm>
          <a:prstGeom prst="rect">
            <a:avLst/>
          </a:prstGeom>
        </p:spPr>
        <p:txBody>
          <a:bodyPr wrap="none">
            <a:spAutoFit/>
          </a:bodyPr>
          <a:lstStyle/>
          <a:p>
            <a:pPr lvl="0"/>
            <a:r>
              <a:rPr lang="en-GB" sz="3087" b="1" dirty="0">
                <a:solidFill>
                  <a:srgbClr val="F79646"/>
                </a:solidFill>
              </a:rPr>
              <a:t>How to get it right</a:t>
            </a:r>
          </a:p>
        </p:txBody>
      </p:sp>
      <p:pic>
        <p:nvPicPr>
          <p:cNvPr id="7" name="Picture 6">
            <a:extLst>
              <a:ext uri="{FF2B5EF4-FFF2-40B4-BE49-F238E27FC236}">
                <a16:creationId xmlns:a16="http://schemas.microsoft.com/office/drawing/2014/main" xmlns="" id="{4BBBE964-4F28-4B6E-ACB2-4AE0F1774E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948" y="1737701"/>
            <a:ext cx="8078669" cy="3707965"/>
          </a:xfrm>
          <a:prstGeom prst="rect">
            <a:avLst/>
          </a:prstGeom>
        </p:spPr>
      </p:pic>
    </p:spTree>
    <p:extLst>
      <p:ext uri="{BB962C8B-B14F-4D97-AF65-F5344CB8AC3E}">
        <p14:creationId xmlns:p14="http://schemas.microsoft.com/office/powerpoint/2010/main" val="3867467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61E02-05AB-49D6-815A-A6A5A1209B9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xmlns="" id="{AD7F55E1-E421-4918-9C17-1ED64AFB20B0}"/>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xmlns="" id="{CDD052B7-EA65-43FB-B10B-321CD9966A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45031" cy="7561263"/>
          </a:xfrm>
          <a:prstGeom prst="rect">
            <a:avLst/>
          </a:prstGeom>
        </p:spPr>
      </p:pic>
      <p:pic>
        <p:nvPicPr>
          <p:cNvPr id="8" name="Picture 7">
            <a:extLst>
              <a:ext uri="{FF2B5EF4-FFF2-40B4-BE49-F238E27FC236}">
                <a16:creationId xmlns:a16="http://schemas.microsoft.com/office/drawing/2014/main" xmlns="" id="{96609846-4EBE-4E51-88F1-46A9DA72E2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3612" y="0"/>
            <a:ext cx="5349788" cy="7561263"/>
          </a:xfrm>
          <a:prstGeom prst="rect">
            <a:avLst/>
          </a:prstGeom>
        </p:spPr>
      </p:pic>
    </p:spTree>
    <p:extLst>
      <p:ext uri="{BB962C8B-B14F-4D97-AF65-F5344CB8AC3E}">
        <p14:creationId xmlns:p14="http://schemas.microsoft.com/office/powerpoint/2010/main" val="2328560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0770A8-0F3E-4A93-A3A2-EB950ABA95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6700" y="0"/>
            <a:ext cx="5349788" cy="7561263"/>
          </a:xfrm>
          <a:prstGeom prst="rect">
            <a:avLst/>
          </a:prstGeom>
        </p:spPr>
      </p:pic>
      <p:pic>
        <p:nvPicPr>
          <p:cNvPr id="6" name="Picture 5">
            <a:extLst>
              <a:ext uri="{FF2B5EF4-FFF2-40B4-BE49-F238E27FC236}">
                <a16:creationId xmlns:a16="http://schemas.microsoft.com/office/drawing/2014/main" xmlns="" id="{85C35BB6-3C21-42E0-83B9-0119CAE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8" y="10355"/>
            <a:ext cx="5349788" cy="7561263"/>
          </a:xfrm>
          <a:prstGeom prst="rect">
            <a:avLst/>
          </a:prstGeom>
        </p:spPr>
      </p:pic>
      <p:sp>
        <p:nvSpPr>
          <p:cNvPr id="5" name="TextBox 1"/>
          <p:cNvSpPr txBox="1"/>
          <p:nvPr/>
        </p:nvSpPr>
        <p:spPr>
          <a:xfrm rot="20228670">
            <a:off x="1720444" y="4954699"/>
            <a:ext cx="4140200" cy="1523494"/>
          </a:xfrm>
          <a:prstGeom prst="rect">
            <a:avLst/>
          </a:prstGeom>
          <a:solidFill>
            <a:srgbClr val="CCFFFF">
              <a:alpha val="70000"/>
            </a:srgbClr>
          </a:solidFill>
          <a:ln>
            <a:solidFill>
              <a:srgbClr val="FFC000"/>
            </a:solidFill>
          </a:ln>
        </p:spPr>
        <p:txBody>
          <a:bodyPr>
            <a:spAutoFit/>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defTabSz="914400">
              <a:buClrTx/>
              <a:defRPr/>
            </a:pPr>
            <a:r>
              <a:rPr lang="en-GB" sz="1600" b="1" dirty="0" smtClean="0">
                <a:solidFill>
                  <a:srgbClr val="FF0000"/>
                </a:solidFill>
                <a:latin typeface="Calibri"/>
              </a:rPr>
              <a:t>Use of presentation and images</a:t>
            </a:r>
          </a:p>
          <a:p>
            <a:pPr defTabSz="914400">
              <a:buClrTx/>
              <a:defRPr/>
            </a:pPr>
            <a:endParaRPr lang="en-GB" sz="1100" dirty="0" smtClean="0">
              <a:solidFill>
                <a:srgbClr val="FF0000"/>
              </a:solidFill>
              <a:latin typeface="Calibri"/>
            </a:endParaRPr>
          </a:p>
          <a:p>
            <a:pPr defTabSz="914400">
              <a:buClrTx/>
              <a:defRPr/>
            </a:pPr>
            <a:r>
              <a:rPr lang="en-GB" sz="1100" b="1" dirty="0" smtClean="0">
                <a:solidFill>
                  <a:srgbClr val="FF0000"/>
                </a:solidFill>
                <a:latin typeface="Calibri"/>
              </a:rPr>
              <a:t>Presentation</a:t>
            </a:r>
            <a:endParaRPr lang="en-GB" sz="1100" b="1" dirty="0">
              <a:solidFill>
                <a:srgbClr val="FF0000"/>
              </a:solidFill>
              <a:latin typeface="Calibri"/>
            </a:endParaRPr>
          </a:p>
          <a:p>
            <a:pPr defTabSz="914400">
              <a:buClrTx/>
              <a:defRPr/>
            </a:pPr>
            <a:r>
              <a:rPr lang="en-GB" sz="1100" dirty="0" smtClean="0">
                <a:solidFill>
                  <a:srgbClr val="FF0000"/>
                </a:solidFill>
                <a:latin typeface="Calibri"/>
              </a:rPr>
              <a:t>Please make use of the presentation and feel free to adapt as required. Please also acknowledge its source as CIRIA and susdrain</a:t>
            </a:r>
          </a:p>
          <a:p>
            <a:pPr defTabSz="914400">
              <a:buClrTx/>
              <a:defRPr/>
            </a:pPr>
            <a:endParaRPr lang="en-GB" sz="1100" dirty="0">
              <a:solidFill>
                <a:srgbClr val="FF0000"/>
              </a:solidFill>
              <a:latin typeface="Calibri"/>
            </a:endParaRPr>
          </a:p>
          <a:p>
            <a:pPr defTabSz="914400">
              <a:buClrTx/>
              <a:defRPr/>
            </a:pPr>
            <a:r>
              <a:rPr lang="en-GB" sz="1100" b="1" dirty="0" smtClean="0">
                <a:solidFill>
                  <a:srgbClr val="FF0000"/>
                </a:solidFill>
                <a:latin typeface="Calibri"/>
              </a:rPr>
              <a:t>Images</a:t>
            </a:r>
          </a:p>
          <a:p>
            <a:pPr defTabSz="914400">
              <a:buClrTx/>
              <a:defRPr/>
            </a:pPr>
            <a:r>
              <a:rPr lang="en-GB" sz="1100" dirty="0" smtClean="0">
                <a:solidFill>
                  <a:srgbClr val="FF0000"/>
                </a:solidFill>
                <a:latin typeface="Calibri"/>
              </a:rPr>
              <a:t>When using images  please acknowledge  their source as CIRIA</a:t>
            </a:r>
            <a:endParaRPr lang="en-GB" sz="1100" dirty="0">
              <a:solidFill>
                <a:srgbClr val="FF0000"/>
              </a:solidFill>
              <a:latin typeface="Calibri"/>
            </a:endParaRPr>
          </a:p>
        </p:txBody>
      </p:sp>
    </p:spTree>
    <p:extLst>
      <p:ext uri="{BB962C8B-B14F-4D97-AF65-F5344CB8AC3E}">
        <p14:creationId xmlns:p14="http://schemas.microsoft.com/office/powerpoint/2010/main" val="3144589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Why </a:t>
            </a:r>
            <a:r>
              <a:rPr lang="en-GB" sz="4000" dirty="0" smtClean="0"/>
              <a:t>it was needed</a:t>
            </a:r>
            <a:endParaRPr lang="en-GB" sz="4000" dirty="0"/>
          </a:p>
        </p:txBody>
      </p:sp>
      <p:sp>
        <p:nvSpPr>
          <p:cNvPr id="4" name="Content Placeholder 2"/>
          <p:cNvSpPr>
            <a:spLocks noGrp="1"/>
          </p:cNvSpPr>
          <p:nvPr>
            <p:ph idx="1"/>
          </p:nvPr>
        </p:nvSpPr>
        <p:spPr bwMode="gray">
          <a:xfrm>
            <a:off x="311376" y="2263273"/>
            <a:ext cx="4946423" cy="3680327"/>
          </a:xfrm>
        </p:spPr>
        <p:txBody>
          <a:bodyPr/>
          <a:lstStyle/>
          <a:p>
            <a:pPr marL="342900" indent="-342900" defTabSz="1042872">
              <a:spcBef>
                <a:spcPts val="0"/>
              </a:spcBef>
              <a:spcAft>
                <a:spcPts val="600"/>
              </a:spcAft>
              <a:buFont typeface="Arial" panose="020B0604020202020204" pitchFamily="34" charset="0"/>
              <a:buChar char="•"/>
            </a:pPr>
            <a:r>
              <a:rPr lang="en-GB" sz="2600" kern="1200" dirty="0"/>
              <a:t>SuDS knowledge has </a:t>
            </a:r>
            <a:r>
              <a:rPr lang="en-GB" sz="2600" kern="1200" dirty="0" smtClean="0"/>
              <a:t>progressed</a:t>
            </a:r>
            <a:endParaRPr lang="en-GB" sz="2600" kern="1200" dirty="0"/>
          </a:p>
          <a:p>
            <a:pPr marL="342900" indent="-342900" defTabSz="1042872">
              <a:spcBef>
                <a:spcPts val="0"/>
              </a:spcBef>
              <a:spcAft>
                <a:spcPts val="600"/>
              </a:spcAft>
              <a:buFont typeface="Arial" panose="020B0604020202020204" pitchFamily="34" charset="0"/>
              <a:buChar char="•"/>
            </a:pPr>
            <a:r>
              <a:rPr lang="en-GB" sz="2600" kern="1200" dirty="0" smtClean="0"/>
              <a:t>Guidance needs </a:t>
            </a:r>
            <a:r>
              <a:rPr lang="en-GB" sz="2600" kern="1200" dirty="0"/>
              <a:t>to be appropriate for its audience</a:t>
            </a:r>
          </a:p>
          <a:p>
            <a:pPr marL="342900" indent="-342900" defTabSz="1042872">
              <a:spcBef>
                <a:spcPts val="0"/>
              </a:spcBef>
              <a:spcAft>
                <a:spcPts val="600"/>
              </a:spcAft>
              <a:buFont typeface="Arial" panose="020B0604020202020204" pitchFamily="34" charset="0"/>
              <a:buChar char="•"/>
            </a:pPr>
            <a:r>
              <a:rPr lang="en-GB" sz="2600" kern="1200" dirty="0"/>
              <a:t>Companion document to the SuDS Manual</a:t>
            </a:r>
          </a:p>
          <a:p>
            <a:pPr marL="342900" indent="-342900" defTabSz="1042872">
              <a:spcBef>
                <a:spcPts val="0"/>
              </a:spcBef>
              <a:spcAft>
                <a:spcPts val="600"/>
              </a:spcAft>
              <a:buFont typeface="Arial" panose="020B0604020202020204" pitchFamily="34" charset="0"/>
              <a:buChar char="•"/>
            </a:pPr>
            <a:r>
              <a:rPr lang="en-GB" sz="2600" kern="1200" dirty="0"/>
              <a:t>Known inadequacies in SuDS construction</a:t>
            </a:r>
          </a:p>
          <a:p>
            <a:pPr marL="0" indent="0">
              <a:buNone/>
            </a:pPr>
            <a:r>
              <a:rPr lang="en-GB" sz="2700" dirty="0">
                <a:solidFill>
                  <a:schemeClr val="bg1">
                    <a:lumMod val="50000"/>
                  </a:schemeClr>
                </a:solidFill>
              </a:rPr>
              <a:t>       </a:t>
            </a:r>
            <a:endParaRPr lang="en-GB" sz="2300" dirty="0">
              <a:solidFill>
                <a:schemeClr val="bg1">
                  <a:lumMod val="50000"/>
                </a:schemeClr>
              </a:solidFill>
            </a:endParaRPr>
          </a:p>
        </p:txBody>
      </p:sp>
      <p:pic>
        <p:nvPicPr>
          <p:cNvPr id="6" name="Picture 6">
            <a:extLst>
              <a:ext uri="{FF2B5EF4-FFF2-40B4-BE49-F238E27FC236}">
                <a16:creationId xmlns:a16="http://schemas.microsoft.com/office/drawing/2014/main" xmlns="" id="{EADE34DB-A123-4B46-98CC-4D1803968BA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82552" y="2509909"/>
            <a:ext cx="3556811" cy="270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5615657" y="2755434"/>
            <a:ext cx="1674679" cy="1981472"/>
            <a:chOff x="5672807" y="2916724"/>
            <a:chExt cx="1843696" cy="2201182"/>
          </a:xfrm>
        </p:grpSpPr>
        <p:pic>
          <p:nvPicPr>
            <p:cNvPr id="8" name="Picture 2" descr="https://www.muji.eu/images/products/l/4548718803712_l.jpg">
              <a:extLst>
                <a:ext uri="{FF2B5EF4-FFF2-40B4-BE49-F238E27FC236}">
                  <a16:creationId xmlns:a16="http://schemas.microsoft.com/office/drawing/2014/main" xmlns="" id="{986122BA-553C-4CC6-AA0B-72387EA5BDC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996135">
              <a:off x="5855505" y="2734026"/>
              <a:ext cx="1478300" cy="1843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ttp://www.hitherwood.co.uk/images/ciria_logo.gif">
              <a:extLst>
                <a:ext uri="{FF2B5EF4-FFF2-40B4-BE49-F238E27FC236}">
                  <a16:creationId xmlns:a16="http://schemas.microsoft.com/office/drawing/2014/main" xmlns="" id="{2CCA606B-1785-4E00-8578-6E0F429AD0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926919">
              <a:off x="5750942" y="3211608"/>
              <a:ext cx="356689" cy="3666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242F2703-F1D5-45A7-A711-4A20A5EA62CF}"/>
                </a:ext>
              </a:extLst>
            </p:cNvPr>
            <p:cNvSpPr txBox="1"/>
            <p:nvPr/>
          </p:nvSpPr>
          <p:spPr>
            <a:xfrm rot="6931441">
              <a:off x="6200722" y="4190963"/>
              <a:ext cx="1490069" cy="363818"/>
            </a:xfrm>
            <a:prstGeom prst="rect">
              <a:avLst/>
            </a:prstGeom>
            <a:noFill/>
          </p:spPr>
          <p:txBody>
            <a:bodyPr wrap="square" rtlCol="0">
              <a:spAutoFit/>
            </a:bodyPr>
            <a:lstStyle/>
            <a:p>
              <a:r>
                <a:rPr lang="en-GB" sz="882" dirty="0"/>
                <a:t>CIRIA 698         June,2007</a:t>
              </a:r>
            </a:p>
          </p:txBody>
        </p:sp>
        <p:sp>
          <p:nvSpPr>
            <p:cNvPr id="11" name="TextBox 10">
              <a:extLst>
                <a:ext uri="{FF2B5EF4-FFF2-40B4-BE49-F238E27FC236}">
                  <a16:creationId xmlns:a16="http://schemas.microsoft.com/office/drawing/2014/main" xmlns="" id="{BF7FDA8D-3916-47FC-A1BE-F0EB017E0DCE}"/>
                </a:ext>
              </a:extLst>
            </p:cNvPr>
            <p:cNvSpPr txBox="1"/>
            <p:nvPr/>
          </p:nvSpPr>
          <p:spPr>
            <a:xfrm rot="7079681">
              <a:off x="5899340" y="3308419"/>
              <a:ext cx="1354190" cy="771237"/>
            </a:xfrm>
            <a:prstGeom prst="rect">
              <a:avLst/>
            </a:prstGeom>
            <a:noFill/>
          </p:spPr>
          <p:txBody>
            <a:bodyPr wrap="square" rtlCol="0">
              <a:spAutoFit/>
            </a:bodyPr>
            <a:lstStyle/>
            <a:p>
              <a:pPr algn="ctr"/>
              <a:r>
                <a:rPr lang="en-GB" sz="1103" dirty="0">
                  <a:solidFill>
                    <a:srgbClr val="0070C0"/>
                  </a:solidFill>
                </a:rPr>
                <a:t>Site handbook for the</a:t>
              </a:r>
            </a:p>
            <a:p>
              <a:pPr algn="ctr"/>
              <a:r>
                <a:rPr lang="en-GB" sz="1103" dirty="0">
                  <a:solidFill>
                    <a:srgbClr val="0070C0"/>
                  </a:solidFill>
                </a:rPr>
                <a:t>construction </a:t>
              </a:r>
            </a:p>
            <a:p>
              <a:pPr algn="ctr"/>
              <a:r>
                <a:rPr lang="en-GB" sz="1103" dirty="0">
                  <a:solidFill>
                    <a:srgbClr val="0070C0"/>
                  </a:solidFill>
                </a:rPr>
                <a:t>of SuDS</a:t>
              </a:r>
            </a:p>
          </p:txBody>
        </p:sp>
      </p:grpSp>
      <p:grpSp>
        <p:nvGrpSpPr>
          <p:cNvPr id="15" name="Group 14"/>
          <p:cNvGrpSpPr/>
          <p:nvPr/>
        </p:nvGrpSpPr>
        <p:grpSpPr>
          <a:xfrm>
            <a:off x="8601639" y="3513660"/>
            <a:ext cx="1139445" cy="1180625"/>
            <a:chOff x="8601639" y="3382750"/>
            <a:chExt cx="1254443" cy="1311535"/>
          </a:xfrm>
        </p:grpSpPr>
        <p:pic>
          <p:nvPicPr>
            <p:cNvPr id="7" name="Picture 10" descr="https://i.s-jcrew.com/is/image/jcrew/43922_PK5652?$pdp_fs418$">
              <a:extLst>
                <a:ext uri="{FF2B5EF4-FFF2-40B4-BE49-F238E27FC236}">
                  <a16:creationId xmlns:a16="http://schemas.microsoft.com/office/drawing/2014/main" xmlns="" id="{4467C4BB-478D-41BE-B56C-C52A114C8E8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601639" y="3382750"/>
              <a:ext cx="1167587" cy="1311535"/>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2">
              <a:extLst>
                <a:ext uri="{FF2B5EF4-FFF2-40B4-BE49-F238E27FC236}">
                  <a16:creationId xmlns:a16="http://schemas.microsoft.com/office/drawing/2014/main" xmlns="" id="{28B552CD-D31C-4EE2-8731-771EC9910831}"/>
                </a:ext>
              </a:extLst>
            </p:cNvPr>
            <p:cNvSpPr txBox="1">
              <a:spLocks/>
            </p:cNvSpPr>
            <p:nvPr/>
          </p:nvSpPr>
          <p:spPr bwMode="auto">
            <a:xfrm rot="9896743" flipV="1">
              <a:off x="8861126" y="3925969"/>
              <a:ext cx="994956" cy="54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287" tIns="52144" rIns="104287" bIns="52144" numCol="1" anchor="t" anchorCtr="0" compatLnSpc="1">
              <a:prstTxWarp prst="textNoShape">
                <a:avLst/>
              </a:prstTxWarp>
              <a:normAutofit/>
            </a:bodyPr>
            <a:lstStyle>
              <a:lvl1pPr marL="391076" indent="-391076" algn="l" rtl="0" eaLnBrk="1" fontAlgn="base" hangingPunct="1">
                <a:spcBef>
                  <a:spcPct val="20000"/>
                </a:spcBef>
                <a:spcAft>
                  <a:spcPct val="0"/>
                </a:spcAft>
                <a:buFont typeface="Wingdings" pitchFamily="2" charset="2"/>
                <a:buChar char="§"/>
                <a:defRPr sz="3700">
                  <a:solidFill>
                    <a:schemeClr val="tx1"/>
                  </a:solidFill>
                  <a:latin typeface="Arial" panose="020B0604020202020204" pitchFamily="34" charset="0"/>
                  <a:ea typeface="+mn-ea"/>
                  <a:cs typeface="Arial" panose="020B0604020202020204" pitchFamily="34" charset="0"/>
                </a:defRPr>
              </a:lvl1pPr>
              <a:lvl2pPr marL="847334" indent="-325898" algn="l" rtl="0" eaLnBrk="1" fontAlgn="base" hangingPunct="1">
                <a:spcBef>
                  <a:spcPct val="20000"/>
                </a:spcBef>
                <a:spcAft>
                  <a:spcPct val="0"/>
                </a:spcAft>
                <a:buFont typeface="Wingdings" pitchFamily="2" charset="2"/>
                <a:buChar char="§"/>
                <a:defRPr sz="3200">
                  <a:solidFill>
                    <a:schemeClr val="tx1"/>
                  </a:solidFill>
                  <a:latin typeface="Arial" panose="020B0604020202020204" pitchFamily="34" charset="0"/>
                  <a:cs typeface="Arial" panose="020B0604020202020204" pitchFamily="34" charset="0"/>
                </a:defRPr>
              </a:lvl2pPr>
              <a:lvl3pPr marL="1303590" indent="-260718" algn="l" rtl="0" eaLnBrk="1" fontAlgn="base" hangingPunct="1">
                <a:spcBef>
                  <a:spcPct val="20000"/>
                </a:spcBef>
                <a:spcAft>
                  <a:spcPct val="0"/>
                </a:spcAft>
                <a:buFont typeface="Wingdings" pitchFamily="2" charset="2"/>
                <a:buChar char="§"/>
                <a:defRPr sz="2700">
                  <a:solidFill>
                    <a:schemeClr val="tx1"/>
                  </a:solidFill>
                  <a:latin typeface="Arial" panose="020B0604020202020204" pitchFamily="34" charset="0"/>
                  <a:cs typeface="Arial" panose="020B0604020202020204" pitchFamily="34" charset="0"/>
                </a:defRPr>
              </a:lvl3pPr>
              <a:lvl4pPr marL="1825026" indent="-260718" algn="l" rtl="0" eaLnBrk="1" fontAlgn="base" hangingPunct="1">
                <a:spcBef>
                  <a:spcPct val="20000"/>
                </a:spcBef>
                <a:spcAft>
                  <a:spcPct val="0"/>
                </a:spcAft>
                <a:buFont typeface="Wingdings" pitchFamily="2" charset="2"/>
                <a:buChar char="§"/>
                <a:defRPr sz="2300">
                  <a:solidFill>
                    <a:schemeClr val="tx1"/>
                  </a:solidFill>
                  <a:latin typeface="Arial" panose="020B0604020202020204" pitchFamily="34" charset="0"/>
                  <a:cs typeface="Arial" panose="020B0604020202020204" pitchFamily="34" charset="0"/>
                </a:defRPr>
              </a:lvl4pPr>
              <a:lvl5pPr marL="2346462" indent="-260718" algn="l" rtl="0" eaLnBrk="1" fontAlgn="base" hangingPunct="1">
                <a:spcBef>
                  <a:spcPct val="20000"/>
                </a:spcBef>
                <a:spcAft>
                  <a:spcPct val="0"/>
                </a:spcAft>
                <a:buFont typeface="Wingdings" pitchFamily="2" charset="2"/>
                <a:buChar char="§"/>
                <a:defRPr sz="2300">
                  <a:solidFill>
                    <a:schemeClr val="tx1"/>
                  </a:solidFill>
                  <a:latin typeface="Arial" panose="020B0604020202020204" pitchFamily="34" charset="0"/>
                  <a:cs typeface="Arial" panose="020B0604020202020204" pitchFamily="34" charset="0"/>
                </a:defRPr>
              </a:lvl5pPr>
              <a:lvl6pPr marL="2867898" indent="-260718" algn="l" rtl="0" eaLnBrk="1" fontAlgn="base" hangingPunct="1">
                <a:spcBef>
                  <a:spcPct val="20000"/>
                </a:spcBef>
                <a:spcAft>
                  <a:spcPct val="0"/>
                </a:spcAft>
                <a:buChar char="»"/>
                <a:defRPr sz="2300">
                  <a:solidFill>
                    <a:schemeClr val="tx1"/>
                  </a:solidFill>
                  <a:latin typeface="+mn-lt"/>
                </a:defRPr>
              </a:lvl6pPr>
              <a:lvl7pPr marL="3389333" indent="-260718" algn="l" rtl="0" eaLnBrk="1" fontAlgn="base" hangingPunct="1">
                <a:spcBef>
                  <a:spcPct val="20000"/>
                </a:spcBef>
                <a:spcAft>
                  <a:spcPct val="0"/>
                </a:spcAft>
                <a:buChar char="»"/>
                <a:defRPr sz="2300">
                  <a:solidFill>
                    <a:schemeClr val="tx1"/>
                  </a:solidFill>
                  <a:latin typeface="+mn-lt"/>
                </a:defRPr>
              </a:lvl7pPr>
              <a:lvl8pPr marL="3910770" indent="-260718" algn="l" rtl="0" eaLnBrk="1" fontAlgn="base" hangingPunct="1">
                <a:spcBef>
                  <a:spcPct val="20000"/>
                </a:spcBef>
                <a:spcAft>
                  <a:spcPct val="0"/>
                </a:spcAft>
                <a:buChar char="»"/>
                <a:defRPr sz="2300">
                  <a:solidFill>
                    <a:schemeClr val="tx1"/>
                  </a:solidFill>
                  <a:latin typeface="+mn-lt"/>
                </a:defRPr>
              </a:lvl8pPr>
              <a:lvl9pPr marL="4432206" indent="-260718" algn="l" rtl="0" eaLnBrk="1" fontAlgn="base" hangingPunct="1">
                <a:spcBef>
                  <a:spcPct val="20000"/>
                </a:spcBef>
                <a:spcAft>
                  <a:spcPct val="0"/>
                </a:spcAft>
                <a:buChar char="»"/>
                <a:defRPr sz="2300">
                  <a:solidFill>
                    <a:schemeClr val="tx1"/>
                  </a:solidFill>
                  <a:latin typeface="+mn-lt"/>
                </a:defRPr>
              </a:lvl9pPr>
            </a:lstStyle>
            <a:p>
              <a:pPr marL="0" indent="0" defTabSz="914400">
                <a:buClrTx/>
                <a:buNone/>
              </a:pPr>
              <a:r>
                <a:rPr lang="en-GB" sz="2000" kern="0" dirty="0">
                  <a:solidFill>
                    <a:srgbClr val="00B050"/>
                  </a:solidFill>
                </a:rPr>
                <a:t>C768</a:t>
              </a:r>
            </a:p>
          </p:txBody>
        </p:sp>
        <p:pic>
          <p:nvPicPr>
            <p:cNvPr id="13" name="Picture 12" descr="http://www.scotlandbuildexpo.com/wp-content/uploads/2015/07/CIRIA_Logo_CMKY_Hi.jpg">
              <a:extLst>
                <a:ext uri="{FF2B5EF4-FFF2-40B4-BE49-F238E27FC236}">
                  <a16:creationId xmlns:a16="http://schemas.microsoft.com/office/drawing/2014/main" xmlns="" id="{94188226-E788-4D55-AC48-0E7252D9175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20673767">
              <a:off x="8932420" y="3609208"/>
              <a:ext cx="342098" cy="21738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8" descr="http://ec.l.thumbs.canstockphoto.com/canstock21004088.jpg">
            <a:extLst>
              <a:ext uri="{FF2B5EF4-FFF2-40B4-BE49-F238E27FC236}">
                <a16:creationId xmlns:a16="http://schemas.microsoft.com/office/drawing/2014/main" xmlns="" id="{57DD604B-CAC8-4C12-9379-16B03BCCD0E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39940" y="5004593"/>
            <a:ext cx="1891578" cy="184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57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B4322F98-6DE2-4614-A739-594F72514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9830" y="2573079"/>
            <a:ext cx="4789049" cy="3306725"/>
          </a:xfrm>
          <a:prstGeom prst="rect">
            <a:avLst/>
          </a:prstGeom>
        </p:spPr>
      </p:pic>
      <p:sp>
        <p:nvSpPr>
          <p:cNvPr id="2" name="Rectangle 1">
            <a:extLst>
              <a:ext uri="{FF2B5EF4-FFF2-40B4-BE49-F238E27FC236}">
                <a16:creationId xmlns:a16="http://schemas.microsoft.com/office/drawing/2014/main" xmlns="" id="{E378F76A-566D-4A82-A662-6FD14B4B2D78}"/>
              </a:ext>
            </a:extLst>
          </p:cNvPr>
          <p:cNvSpPr/>
          <p:nvPr/>
        </p:nvSpPr>
        <p:spPr>
          <a:xfrm>
            <a:off x="298450" y="2729619"/>
            <a:ext cx="4959349" cy="2766142"/>
          </a:xfrm>
          <a:prstGeom prst="rect">
            <a:avLst/>
          </a:prstGeom>
        </p:spPr>
        <p:txBody>
          <a:bodyPr wrap="square">
            <a:spAutoFit/>
          </a:bodyPr>
          <a:lstStyle/>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The appropriate specification and tolerances</a:t>
            </a:r>
          </a:p>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Paving falls/levels</a:t>
            </a:r>
          </a:p>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Materials – aggregates/ geomembranes etc</a:t>
            </a:r>
          </a:p>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Porosity/infiltration</a:t>
            </a:r>
          </a:p>
        </p:txBody>
      </p:sp>
      <p:sp>
        <p:nvSpPr>
          <p:cNvPr id="7" name="Title 1"/>
          <p:cNvSpPr>
            <a:spLocks noGrp="1"/>
          </p:cNvSpPr>
          <p:nvPr>
            <p:ph type="title"/>
          </p:nvPr>
        </p:nvSpPr>
        <p:spPr>
          <a:xfrm>
            <a:off x="298450" y="302802"/>
            <a:ext cx="8501327" cy="1260211"/>
          </a:xfrm>
        </p:spPr>
        <p:txBody>
          <a:bodyPr/>
          <a:lstStyle/>
          <a:p>
            <a:r>
              <a:rPr lang="en-GB" sz="4000" dirty="0" smtClean="0"/>
              <a:t>Tolerances</a:t>
            </a:r>
            <a:endParaRPr lang="en-GB" sz="4000" dirty="0"/>
          </a:p>
        </p:txBody>
      </p:sp>
    </p:spTree>
    <p:extLst>
      <p:ext uri="{BB962C8B-B14F-4D97-AF65-F5344CB8AC3E}">
        <p14:creationId xmlns:p14="http://schemas.microsoft.com/office/powerpoint/2010/main" val="1053958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528319" y="6559356"/>
            <a:ext cx="10717941" cy="1256711"/>
          </a:xfrm>
          <a:prstGeom prst="rect">
            <a:avLst/>
          </a:prstGeom>
          <a:noFill/>
          <a:ln w="9525">
            <a:noFill/>
            <a:miter lim="800000"/>
            <a:headEnd/>
            <a:tailEnd/>
          </a:ln>
        </p:spPr>
        <p:txBody>
          <a:bodyPr anchor="ctr"/>
          <a:lstStyle/>
          <a:p>
            <a:pPr algn="r" eaLnBrk="0" hangingPunct="0">
              <a:defRPr/>
            </a:pPr>
            <a:r>
              <a:rPr lang="en-GB" sz="2646" i="1" kern="0" dirty="0">
                <a:solidFill>
                  <a:schemeClr val="accent6"/>
                </a:solidFill>
                <a:latin typeface="+mj-lt"/>
                <a:ea typeface="+mj-ea"/>
                <a:cs typeface="+mj-cs"/>
              </a:rPr>
              <a:t>                                 </a:t>
            </a:r>
          </a:p>
        </p:txBody>
      </p:sp>
      <p:sp>
        <p:nvSpPr>
          <p:cNvPr id="2" name="TextBox 1"/>
          <p:cNvSpPr txBox="1"/>
          <p:nvPr/>
        </p:nvSpPr>
        <p:spPr>
          <a:xfrm>
            <a:off x="297495" y="2154597"/>
            <a:ext cx="4960305" cy="1874872"/>
          </a:xfrm>
          <a:prstGeom prst="rect">
            <a:avLst/>
          </a:prstGeom>
        </p:spPr>
        <p:txBody>
          <a:bodyPr wrap="square">
            <a:spAutoFit/>
          </a:bodyPr>
          <a:lstStyle>
            <a:defPPr>
              <a:defRPr lang="en-GB"/>
            </a:defPPr>
            <a:lvl1pPr>
              <a:spcAft>
                <a:spcPts val="600"/>
              </a:spcAft>
              <a:buClrTx/>
              <a:buFont typeface="Arial" panose="020B0604020202020204" pitchFamily="34" charset="0"/>
              <a:defRPr sz="2646">
                <a:latin typeface="Arial" panose="020B0604020202020204" pitchFamily="34" charset="0"/>
                <a:cs typeface="Arial" panose="020B0604020202020204" pitchFamily="34" charset="0"/>
              </a:defRPr>
            </a:lvl1pPr>
            <a:lvl2pPr lvl="1"/>
          </a:lstStyle>
          <a:p>
            <a:pPr marL="457200" indent="-457200">
              <a:buFont typeface="Arial" panose="020B0604020202020204" pitchFamily="34" charset="0"/>
              <a:buChar char="•"/>
            </a:pPr>
            <a:r>
              <a:rPr lang="en-GB" dirty="0" smtClean="0"/>
              <a:t>Need </a:t>
            </a:r>
            <a:r>
              <a:rPr lang="en-GB" dirty="0"/>
              <a:t>for forward planning</a:t>
            </a:r>
          </a:p>
          <a:p>
            <a:pPr marL="457200" indent="-457200">
              <a:buFont typeface="Arial" panose="020B0604020202020204" pitchFamily="34" charset="0"/>
              <a:buChar char="•"/>
            </a:pPr>
            <a:r>
              <a:rPr lang="en-GB" dirty="0"/>
              <a:t>Appropriate scheme</a:t>
            </a:r>
          </a:p>
          <a:p>
            <a:pPr marL="457200" indent="-457200">
              <a:buFont typeface="Arial" panose="020B0604020202020204" pitchFamily="34" charset="0"/>
              <a:buChar char="•"/>
            </a:pPr>
            <a:r>
              <a:rPr lang="en-GB" dirty="0"/>
              <a:t>Managing water flows into the </a:t>
            </a:r>
            <a:r>
              <a:rPr lang="en-GB" dirty="0" smtClean="0"/>
              <a:t>excavations</a:t>
            </a:r>
            <a:endParaRPr lang="en-GB" dirty="0"/>
          </a:p>
        </p:txBody>
      </p:sp>
      <p:pic>
        <p:nvPicPr>
          <p:cNvPr id="7" name="Picture 6">
            <a:extLst>
              <a:ext uri="{FF2B5EF4-FFF2-40B4-BE49-F238E27FC236}">
                <a16:creationId xmlns:a16="http://schemas.microsoft.com/office/drawing/2014/main" xmlns="" id="{E4EF033F-78B3-4772-8CBA-2E93A263E6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122" t="9074" r="12694" b="30115"/>
          <a:stretch/>
        </p:blipFill>
        <p:spPr>
          <a:xfrm>
            <a:off x="5720817" y="2030820"/>
            <a:ext cx="4390754" cy="4765774"/>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298450" y="302802"/>
            <a:ext cx="8501327" cy="1260211"/>
          </a:xfrm>
        </p:spPr>
        <p:txBody>
          <a:bodyPr/>
          <a:lstStyle/>
          <a:p>
            <a:r>
              <a:rPr lang="en-GB" sz="4000" dirty="0" smtClean="0"/>
              <a:t>Challenging sites – high groundwater</a:t>
            </a:r>
            <a:endParaRPr lang="en-GB" sz="4000" dirty="0"/>
          </a:p>
        </p:txBody>
      </p:sp>
    </p:spTree>
    <p:extLst>
      <p:ext uri="{BB962C8B-B14F-4D97-AF65-F5344CB8AC3E}">
        <p14:creationId xmlns:p14="http://schemas.microsoft.com/office/powerpoint/2010/main" val="66864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528319" y="6559356"/>
            <a:ext cx="10717941" cy="1256711"/>
          </a:xfrm>
          <a:prstGeom prst="rect">
            <a:avLst/>
          </a:prstGeom>
          <a:noFill/>
          <a:ln w="9525">
            <a:noFill/>
            <a:miter lim="800000"/>
            <a:headEnd/>
            <a:tailEnd/>
          </a:ln>
        </p:spPr>
        <p:txBody>
          <a:bodyPr anchor="ctr"/>
          <a:lstStyle/>
          <a:p>
            <a:pPr algn="r" eaLnBrk="0" hangingPunct="0">
              <a:defRPr/>
            </a:pPr>
            <a:r>
              <a:rPr lang="en-GB" sz="2646" i="1" kern="0" dirty="0">
                <a:solidFill>
                  <a:schemeClr val="accent6"/>
                </a:solidFill>
                <a:latin typeface="+mj-lt"/>
                <a:ea typeface="+mj-ea"/>
                <a:cs typeface="+mj-cs"/>
              </a:rPr>
              <a:t>                              </a:t>
            </a:r>
          </a:p>
        </p:txBody>
      </p:sp>
      <p:sp>
        <p:nvSpPr>
          <p:cNvPr id="2" name="TextBox 1"/>
          <p:cNvSpPr txBox="1"/>
          <p:nvPr/>
        </p:nvSpPr>
        <p:spPr>
          <a:xfrm>
            <a:off x="859781" y="4424491"/>
            <a:ext cx="10030837" cy="4745658"/>
          </a:xfrm>
          <a:prstGeom prst="rect">
            <a:avLst/>
          </a:prstGeom>
        </p:spPr>
        <p:txBody>
          <a:bodyPr wrap="square">
            <a:spAutoFit/>
          </a:bodyPr>
          <a:lstStyle>
            <a:defPPr>
              <a:defRPr lang="en-GB"/>
            </a:defPPr>
            <a:lvl1pPr>
              <a:spcAft>
                <a:spcPts val="600"/>
              </a:spcAft>
              <a:buClrTx/>
              <a:buFont typeface="Arial" panose="020B0604020202020204" pitchFamily="34" charset="0"/>
              <a:defRPr sz="2646">
                <a:latin typeface="Arial" panose="020B0604020202020204" pitchFamily="34" charset="0"/>
                <a:cs typeface="Arial" panose="020B0604020202020204" pitchFamily="34" charset="0"/>
              </a:defRPr>
            </a:lvl1pPr>
            <a:lvl2pPr lvl="1"/>
          </a:lstStyle>
          <a:p>
            <a:endParaRPr lang="en-GB" dirty="0"/>
          </a:p>
          <a:p>
            <a:r>
              <a:rPr lang="en-GB" dirty="0"/>
              <a:t> </a:t>
            </a:r>
          </a:p>
          <a:p>
            <a:pPr marL="457200" indent="-457200">
              <a:buFont typeface="Arial" panose="020B0604020202020204" pitchFamily="34" charset="0"/>
              <a:buChar char="•"/>
            </a:pPr>
            <a:r>
              <a:rPr lang="en-GB" dirty="0"/>
              <a:t>Appropriate scheme</a:t>
            </a:r>
          </a:p>
          <a:p>
            <a:pPr marL="457200" indent="-457200">
              <a:buFont typeface="Arial" panose="020B0604020202020204" pitchFamily="34" charset="0"/>
              <a:buChar char="•"/>
            </a:pPr>
            <a:r>
              <a:rPr lang="en-GB" dirty="0"/>
              <a:t>Management of contamination  if excavated</a:t>
            </a:r>
          </a:p>
          <a:p>
            <a:pPr marL="457200" indent="-457200">
              <a:buFont typeface="Arial" panose="020B0604020202020204" pitchFamily="34" charset="0"/>
              <a:buChar char="•"/>
            </a:pPr>
            <a:r>
              <a:rPr lang="en-GB" dirty="0"/>
              <a:t>Record keeping</a:t>
            </a:r>
          </a:p>
          <a:p>
            <a:pPr lvl="1"/>
            <a:endParaRPr lang="en-GB" dirty="0"/>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xmlns="" id="{7EF093E5-6370-4013-928D-3A739D1B2A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036" t="9717" r="12835" b="49558"/>
          <a:stretch/>
        </p:blipFill>
        <p:spPr>
          <a:xfrm>
            <a:off x="859781" y="2046387"/>
            <a:ext cx="4233214" cy="307932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61EFEA21-7A0E-440F-86DE-071731705F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270" t="49952" r="13593" b="9474"/>
          <a:stretch/>
        </p:blipFill>
        <p:spPr>
          <a:xfrm>
            <a:off x="5441950" y="2046388"/>
            <a:ext cx="4233678" cy="3067899"/>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298450" y="302802"/>
            <a:ext cx="8501327" cy="1260211"/>
          </a:xfrm>
        </p:spPr>
        <p:txBody>
          <a:bodyPr/>
          <a:lstStyle/>
          <a:p>
            <a:r>
              <a:rPr lang="en-GB" sz="4000" dirty="0" smtClean="0"/>
              <a:t>Challenging sites – contaminated land</a:t>
            </a:r>
            <a:endParaRPr lang="en-GB" sz="4000" dirty="0"/>
          </a:p>
        </p:txBody>
      </p:sp>
    </p:spTree>
    <p:extLst>
      <p:ext uri="{BB962C8B-B14F-4D97-AF65-F5344CB8AC3E}">
        <p14:creationId xmlns:p14="http://schemas.microsoft.com/office/powerpoint/2010/main" val="1528697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620" y="1350565"/>
            <a:ext cx="4958180" cy="4847481"/>
          </a:xfrm>
          <a:prstGeom prst="rect">
            <a:avLst/>
          </a:prstGeom>
        </p:spPr>
        <p:txBody>
          <a:bodyPr wrap="square">
            <a:spAutoFit/>
          </a:bodyPr>
          <a:lstStyle>
            <a:defPPr>
              <a:defRPr lang="en-GB"/>
            </a:defPPr>
            <a:lvl1pPr>
              <a:spcAft>
                <a:spcPts val="600"/>
              </a:spcAft>
              <a:buClrTx/>
              <a:buFont typeface="Arial" panose="020B0604020202020204" pitchFamily="34" charset="0"/>
              <a:defRPr sz="2646">
                <a:latin typeface="Arial" panose="020B0604020202020204" pitchFamily="34" charset="0"/>
                <a:cs typeface="Arial" panose="020B0604020202020204" pitchFamily="34" charset="0"/>
              </a:defRPr>
            </a:lvl1pPr>
            <a:lvl2pPr lvl="1"/>
          </a:lstStyle>
          <a:p>
            <a:endParaRPr lang="en-GB" sz="2400" dirty="0"/>
          </a:p>
          <a:p>
            <a:r>
              <a:rPr lang="en-GB" sz="2400" b="1" dirty="0">
                <a:solidFill>
                  <a:srgbClr val="669900"/>
                </a:solidFill>
              </a:rPr>
              <a:t>UNDERSTANDING THE DIFFERENT TYPES</a:t>
            </a:r>
          </a:p>
          <a:p>
            <a:pPr marL="342900" indent="-342900">
              <a:buFont typeface="Arial" panose="020B0604020202020204" pitchFamily="34" charset="0"/>
              <a:buChar char="•"/>
            </a:pPr>
            <a:r>
              <a:rPr lang="en-GB" sz="2400" dirty="0"/>
              <a:t> </a:t>
            </a:r>
            <a:r>
              <a:rPr lang="en-GB" sz="2400" dirty="0" smtClean="0"/>
              <a:t>Natural</a:t>
            </a:r>
            <a:endParaRPr lang="en-GB" sz="2400" dirty="0"/>
          </a:p>
          <a:p>
            <a:pPr marL="457200" indent="-457200">
              <a:buFont typeface="Arial" panose="020B0604020202020204" pitchFamily="34" charset="0"/>
              <a:buChar char="•"/>
            </a:pPr>
            <a:r>
              <a:rPr lang="en-GB" sz="2400" dirty="0"/>
              <a:t>Specialist</a:t>
            </a:r>
          </a:p>
          <a:p>
            <a:pPr marL="457200" indent="-457200">
              <a:buFont typeface="Arial" panose="020B0604020202020204" pitchFamily="34" charset="0"/>
              <a:buChar char="•"/>
            </a:pPr>
            <a:r>
              <a:rPr lang="en-GB" sz="2400" dirty="0"/>
              <a:t>Manufactured</a:t>
            </a:r>
          </a:p>
          <a:p>
            <a:pPr marL="457200" indent="-457200">
              <a:buFont typeface="Arial" panose="020B0604020202020204" pitchFamily="34" charset="0"/>
              <a:buChar char="•"/>
            </a:pPr>
            <a:r>
              <a:rPr lang="en-GB" sz="2400" dirty="0"/>
              <a:t>Bioretention or filter media</a:t>
            </a:r>
          </a:p>
          <a:p>
            <a:pPr marL="457200" indent="-457200">
              <a:buFont typeface="Arial" panose="020B0604020202020204" pitchFamily="34" charset="0"/>
              <a:buChar char="•"/>
            </a:pPr>
            <a:r>
              <a:rPr lang="en-GB" sz="2400" dirty="0"/>
              <a:t>Structural</a:t>
            </a:r>
          </a:p>
          <a:p>
            <a:pPr marL="457200" indent="-457200">
              <a:buFont typeface="Arial" panose="020B0604020202020204" pitchFamily="34" charset="0"/>
              <a:buChar char="•"/>
            </a:pPr>
            <a:r>
              <a:rPr lang="en-GB" sz="2400" dirty="0"/>
              <a:t>Engineered </a:t>
            </a:r>
          </a:p>
          <a:p>
            <a:endParaRPr lang="en-GB" sz="2400" dirty="0"/>
          </a:p>
          <a:p>
            <a:r>
              <a:rPr lang="en-GB" sz="2400" dirty="0" smtClean="0"/>
              <a:t>…</a:t>
            </a:r>
            <a:r>
              <a:rPr lang="en-GB" sz="2400" dirty="0"/>
              <a:t>and why and where </a:t>
            </a:r>
            <a:r>
              <a:rPr lang="en-GB" sz="2400" dirty="0" smtClean="0"/>
              <a:t>to use </a:t>
            </a:r>
            <a:r>
              <a:rPr lang="en-GB" sz="2400" dirty="0"/>
              <a:t>them</a:t>
            </a:r>
            <a:r>
              <a:rPr lang="en-GB" sz="2400" dirty="0" smtClean="0"/>
              <a:t>!</a:t>
            </a:r>
            <a:endParaRPr lang="en-GB" sz="2400" dirty="0"/>
          </a:p>
        </p:txBody>
      </p:sp>
      <p:pic>
        <p:nvPicPr>
          <p:cNvPr id="4" name="Picture 3">
            <a:extLst>
              <a:ext uri="{FF2B5EF4-FFF2-40B4-BE49-F238E27FC236}">
                <a16:creationId xmlns:a16="http://schemas.microsoft.com/office/drawing/2014/main" xmlns="" id="{635F22E1-0FF7-4F96-84E7-5C56C683B1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75030" y="1854290"/>
            <a:ext cx="4657792" cy="4343756"/>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299620" y="302802"/>
            <a:ext cx="8500157" cy="1260211"/>
          </a:xfrm>
        </p:spPr>
        <p:txBody>
          <a:bodyPr/>
          <a:lstStyle/>
          <a:p>
            <a:r>
              <a:rPr lang="en-GB" sz="4000" dirty="0" smtClean="0"/>
              <a:t>Soils</a:t>
            </a:r>
            <a:endParaRPr lang="en-GB" sz="4000" dirty="0"/>
          </a:p>
        </p:txBody>
      </p:sp>
    </p:spTree>
    <p:extLst>
      <p:ext uri="{BB962C8B-B14F-4D97-AF65-F5344CB8AC3E}">
        <p14:creationId xmlns:p14="http://schemas.microsoft.com/office/powerpoint/2010/main" val="2088662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877" y="2013759"/>
            <a:ext cx="4963923" cy="4218463"/>
          </a:xfrm>
          <a:prstGeom prst="rect">
            <a:avLst/>
          </a:prstGeom>
        </p:spPr>
        <p:txBody>
          <a:bodyPr wrap="square">
            <a:spAutoFit/>
          </a:bodyPr>
          <a:lstStyle>
            <a:defPPr>
              <a:defRPr lang="en-GB"/>
            </a:defPPr>
            <a:lvl1pPr marL="457200" indent="-457200">
              <a:spcAft>
                <a:spcPts val="600"/>
              </a:spcAft>
              <a:buClrTx/>
              <a:buFont typeface="Arial" panose="020B0604020202020204" pitchFamily="34" charset="0"/>
              <a:buChar char="•"/>
              <a:defRPr sz="2646">
                <a:latin typeface="Arial" panose="020B0604020202020204" pitchFamily="34" charset="0"/>
                <a:cs typeface="Arial" panose="020B0604020202020204" pitchFamily="34" charset="0"/>
              </a:defRPr>
            </a:lvl1pPr>
            <a:lvl2pPr lvl="1"/>
          </a:lstStyle>
          <a:p>
            <a:pPr marL="0" indent="0">
              <a:buNone/>
            </a:pPr>
            <a:r>
              <a:rPr lang="en-GB" b="1" dirty="0" smtClean="0">
                <a:solidFill>
                  <a:srgbClr val="669900"/>
                </a:solidFill>
              </a:rPr>
              <a:t>MANAGING </a:t>
            </a:r>
            <a:r>
              <a:rPr lang="en-GB" b="1" dirty="0">
                <a:solidFill>
                  <a:srgbClr val="669900"/>
                </a:solidFill>
              </a:rPr>
              <a:t>THE SYSTEM</a:t>
            </a:r>
          </a:p>
          <a:p>
            <a:r>
              <a:rPr lang="en-GB" dirty="0"/>
              <a:t>Pipe sizes</a:t>
            </a:r>
          </a:p>
          <a:p>
            <a:r>
              <a:rPr lang="en-GB" dirty="0"/>
              <a:t>Headwalls, weirs and flow controls </a:t>
            </a:r>
          </a:p>
          <a:p>
            <a:endParaRPr lang="en-GB" dirty="0"/>
          </a:p>
          <a:p>
            <a:pPr marL="0" indent="0">
              <a:buNone/>
            </a:pPr>
            <a:r>
              <a:rPr lang="en-GB" b="1" dirty="0">
                <a:solidFill>
                  <a:srgbClr val="669900"/>
                </a:solidFill>
              </a:rPr>
              <a:t>VISUAL AND MANAGEMENT ISSUES</a:t>
            </a:r>
          </a:p>
          <a:p>
            <a:r>
              <a:rPr lang="en-GB" dirty="0"/>
              <a:t>Visible and maintainable</a:t>
            </a:r>
          </a:p>
          <a:p>
            <a:r>
              <a:rPr lang="en-GB" dirty="0"/>
              <a:t>Aesthetically </a:t>
            </a:r>
            <a:r>
              <a:rPr lang="en-GB" dirty="0" smtClean="0"/>
              <a:t>pleasing</a:t>
            </a:r>
            <a:endParaRPr lang="en-GB" dirty="0"/>
          </a:p>
        </p:txBody>
      </p:sp>
      <p:pic>
        <p:nvPicPr>
          <p:cNvPr id="4" name="Picture 3">
            <a:extLst>
              <a:ext uri="{FF2B5EF4-FFF2-40B4-BE49-F238E27FC236}">
                <a16:creationId xmlns:a16="http://schemas.microsoft.com/office/drawing/2014/main" xmlns="" id="{1387F74D-31F5-4BCE-87D4-714AC79C29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99051" y="2045658"/>
            <a:ext cx="4433770" cy="4703606"/>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298450" y="302802"/>
            <a:ext cx="8501327" cy="1260211"/>
          </a:xfrm>
        </p:spPr>
        <p:txBody>
          <a:bodyPr/>
          <a:lstStyle/>
          <a:p>
            <a:r>
              <a:rPr lang="en-GB" sz="4000" dirty="0" smtClean="0"/>
              <a:t>Inlets and outlets</a:t>
            </a:r>
            <a:endParaRPr lang="en-GB" sz="4000" dirty="0"/>
          </a:p>
        </p:txBody>
      </p:sp>
    </p:spTree>
    <p:extLst>
      <p:ext uri="{BB962C8B-B14F-4D97-AF65-F5344CB8AC3E}">
        <p14:creationId xmlns:p14="http://schemas.microsoft.com/office/powerpoint/2010/main" val="1610096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877" y="1556540"/>
            <a:ext cx="4963923" cy="4031873"/>
          </a:xfrm>
          <a:prstGeom prst="rect">
            <a:avLst/>
          </a:prstGeom>
        </p:spPr>
        <p:txBody>
          <a:bodyPr wrap="square">
            <a:spAutoFit/>
          </a:bodyPr>
          <a:lstStyle>
            <a:defPPr>
              <a:defRPr lang="en-GB"/>
            </a:defPPr>
            <a:lvl1pPr marL="457200" indent="-457200">
              <a:spcAft>
                <a:spcPts val="600"/>
              </a:spcAft>
              <a:buClrTx/>
              <a:buFont typeface="Arial" panose="020B0604020202020204" pitchFamily="34" charset="0"/>
              <a:buChar char="•"/>
              <a:defRPr sz="2646">
                <a:latin typeface="Arial" panose="020B0604020202020204" pitchFamily="34" charset="0"/>
                <a:cs typeface="Arial" panose="020B0604020202020204" pitchFamily="34" charset="0"/>
              </a:defRPr>
            </a:lvl1pPr>
          </a:lstStyle>
          <a:p>
            <a:endParaRPr lang="en-GB" sz="2400" dirty="0"/>
          </a:p>
          <a:p>
            <a:pPr marL="0" indent="0">
              <a:buNone/>
            </a:pPr>
            <a:r>
              <a:rPr lang="en-GB" sz="2400" b="1" dirty="0">
                <a:solidFill>
                  <a:srgbClr val="669900"/>
                </a:solidFill>
              </a:rPr>
              <a:t>UNDERSTANDING THEIR USE</a:t>
            </a:r>
          </a:p>
          <a:p>
            <a:r>
              <a:rPr lang="en-GB" sz="2400" dirty="0"/>
              <a:t>Right product right place</a:t>
            </a:r>
          </a:p>
          <a:p>
            <a:r>
              <a:rPr lang="en-GB" sz="2400" dirty="0" smtClean="0"/>
              <a:t>Specification </a:t>
            </a:r>
            <a:r>
              <a:rPr lang="en-GB" sz="2400" dirty="0"/>
              <a:t>and substitution</a:t>
            </a:r>
          </a:p>
          <a:p>
            <a:endParaRPr lang="en-GB" sz="2400" dirty="0"/>
          </a:p>
          <a:p>
            <a:pPr marL="0" indent="0">
              <a:buNone/>
            </a:pPr>
            <a:r>
              <a:rPr lang="en-GB" sz="2400" b="1" dirty="0">
                <a:solidFill>
                  <a:srgbClr val="669900"/>
                </a:solidFill>
              </a:rPr>
              <a:t>PERFORMANCE ISSUES</a:t>
            </a:r>
          </a:p>
          <a:p>
            <a:r>
              <a:rPr lang="en-GB" sz="2400" dirty="0" smtClean="0"/>
              <a:t>Sequencing </a:t>
            </a:r>
            <a:r>
              <a:rPr lang="en-GB" sz="2400" dirty="0"/>
              <a:t>during construction</a:t>
            </a:r>
          </a:p>
          <a:p>
            <a:r>
              <a:rPr lang="en-GB" sz="2400" dirty="0" smtClean="0"/>
              <a:t>Potential </a:t>
            </a:r>
            <a:r>
              <a:rPr lang="en-GB" sz="2400" dirty="0"/>
              <a:t>for damage</a:t>
            </a:r>
          </a:p>
          <a:p>
            <a:r>
              <a:rPr lang="en-GB" sz="2400" dirty="0" smtClean="0"/>
              <a:t>Protection</a:t>
            </a:r>
            <a:endParaRPr lang="en-GB" sz="2400" dirty="0"/>
          </a:p>
        </p:txBody>
      </p:sp>
      <p:pic>
        <p:nvPicPr>
          <p:cNvPr id="7" name="Picture 6">
            <a:extLst>
              <a:ext uri="{FF2B5EF4-FFF2-40B4-BE49-F238E27FC236}">
                <a16:creationId xmlns:a16="http://schemas.microsoft.com/office/drawing/2014/main" xmlns="" id="{F8319498-4FB9-4703-AE60-2952DB6EEC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70" t="31896" r="12287" b="6127"/>
          <a:stretch/>
        </p:blipFill>
        <p:spPr>
          <a:xfrm>
            <a:off x="5824246" y="2045658"/>
            <a:ext cx="4298241" cy="4686300"/>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298450" y="302802"/>
            <a:ext cx="8501327" cy="1260211"/>
          </a:xfrm>
        </p:spPr>
        <p:txBody>
          <a:bodyPr/>
          <a:lstStyle/>
          <a:p>
            <a:r>
              <a:rPr lang="en-GB" sz="4000" dirty="0"/>
              <a:t>Materials: </a:t>
            </a:r>
            <a:r>
              <a:rPr lang="en-GB" sz="4000" dirty="0" err="1"/>
              <a:t>geosynthetics</a:t>
            </a:r>
            <a:r>
              <a:rPr lang="en-GB" sz="4000" dirty="0"/>
              <a:t> and </a:t>
            </a:r>
            <a:r>
              <a:rPr lang="en-GB" sz="4000" dirty="0" smtClean="0"/>
              <a:t>geomembranes</a:t>
            </a:r>
            <a:endParaRPr lang="en-GB" sz="4000" dirty="0"/>
          </a:p>
        </p:txBody>
      </p:sp>
    </p:spTree>
    <p:extLst>
      <p:ext uri="{BB962C8B-B14F-4D97-AF65-F5344CB8AC3E}">
        <p14:creationId xmlns:p14="http://schemas.microsoft.com/office/powerpoint/2010/main" val="1145532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528319" y="6451782"/>
            <a:ext cx="10717941" cy="1256711"/>
          </a:xfrm>
          <a:prstGeom prst="rect">
            <a:avLst/>
          </a:prstGeom>
          <a:noFill/>
          <a:ln w="9525">
            <a:noFill/>
            <a:miter lim="800000"/>
            <a:headEnd/>
            <a:tailEnd/>
          </a:ln>
        </p:spPr>
        <p:txBody>
          <a:bodyPr anchor="ctr"/>
          <a:lstStyle/>
          <a:p>
            <a:pPr algn="r" eaLnBrk="0" hangingPunct="0">
              <a:defRPr/>
            </a:pPr>
            <a:r>
              <a:rPr lang="en-GB" sz="2646" i="1" kern="0" dirty="0">
                <a:solidFill>
                  <a:srgbClr val="669900"/>
                </a:solidFill>
                <a:latin typeface="Arial" panose="020B0604020202020204" pitchFamily="34" charset="0"/>
                <a:ea typeface="+mj-ea"/>
                <a:cs typeface="Arial" panose="020B0604020202020204" pitchFamily="34" charset="0"/>
              </a:rPr>
              <a:t>                                     SuDS components</a:t>
            </a:r>
          </a:p>
        </p:txBody>
      </p:sp>
      <p:sp>
        <p:nvSpPr>
          <p:cNvPr id="2" name="TextBox 1"/>
          <p:cNvSpPr txBox="1"/>
          <p:nvPr/>
        </p:nvSpPr>
        <p:spPr>
          <a:xfrm>
            <a:off x="900739" y="1801022"/>
            <a:ext cx="7780431" cy="8575040"/>
          </a:xfrm>
          <a:prstGeom prst="rect">
            <a:avLst/>
          </a:prstGeom>
          <a:noFill/>
        </p:spPr>
        <p:txBody>
          <a:bodyPr wrap="square" rtlCol="0">
            <a:spAutoFit/>
          </a:bodyPr>
          <a:lstStyle/>
          <a:p>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marL="315039" indent="-315039">
              <a:buClr>
                <a:schemeClr val="accent6"/>
              </a:buClr>
              <a:buFont typeface="Arial" panose="020B0604020202020204" pitchFamily="34" charset="0"/>
              <a:buChar char="•"/>
            </a:pPr>
            <a:endParaRPr lang="en-GB" sz="264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sp>
        <p:nvSpPr>
          <p:cNvPr id="5" name="Rectangle 4"/>
          <p:cNvSpPr/>
          <p:nvPr/>
        </p:nvSpPr>
        <p:spPr>
          <a:xfrm>
            <a:off x="900739" y="1774698"/>
            <a:ext cx="3847528" cy="567399"/>
          </a:xfrm>
          <a:prstGeom prst="rect">
            <a:avLst/>
          </a:prstGeom>
        </p:spPr>
        <p:txBody>
          <a:bodyPr wrap="none">
            <a:spAutoFit/>
          </a:bodyPr>
          <a:lstStyle/>
          <a:p>
            <a:pPr lvl="0"/>
            <a:r>
              <a:rPr lang="en-GB" sz="3087" b="1" dirty="0">
                <a:solidFill>
                  <a:srgbClr val="F79646"/>
                </a:solidFill>
              </a:rPr>
              <a:t>How to get it right</a:t>
            </a:r>
          </a:p>
        </p:txBody>
      </p:sp>
      <p:pic>
        <p:nvPicPr>
          <p:cNvPr id="8" name="Content Placeholder 3">
            <a:extLst>
              <a:ext uri="{FF2B5EF4-FFF2-40B4-BE49-F238E27FC236}">
                <a16:creationId xmlns:a16="http://schemas.microsoft.com/office/drawing/2014/main" xmlns="" id="{8BBB81A3-BD50-4696-B3E1-261C033137D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94657" y="1713429"/>
            <a:ext cx="8086033" cy="4571864"/>
          </a:xfrm>
          <a:prstGeom prst="rect">
            <a:avLst/>
          </a:prstGeom>
        </p:spPr>
      </p:pic>
    </p:spTree>
    <p:extLst>
      <p:ext uri="{BB962C8B-B14F-4D97-AF65-F5344CB8AC3E}">
        <p14:creationId xmlns:p14="http://schemas.microsoft.com/office/powerpoint/2010/main" val="3519325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E5626C-8E29-4107-857F-FF1EE345D901}"/>
              </a:ext>
            </a:extLst>
          </p:cNvPr>
          <p:cNvSpPr>
            <a:spLocks noGrp="1"/>
          </p:cNvSpPr>
          <p:nvPr>
            <p:ph type="title"/>
          </p:nvPr>
        </p:nvSpPr>
        <p:spPr/>
        <p:txBody>
          <a:bodyPr>
            <a:normAutofit/>
          </a:bodyPr>
          <a:lstStyle/>
          <a:p>
            <a:endParaRPr lang="en-GB"/>
          </a:p>
        </p:txBody>
      </p:sp>
      <p:pic>
        <p:nvPicPr>
          <p:cNvPr id="4" name="Content Placeholder 4">
            <a:extLst>
              <a:ext uri="{FF2B5EF4-FFF2-40B4-BE49-F238E27FC236}">
                <a16:creationId xmlns:a16="http://schemas.microsoft.com/office/drawing/2014/main" xmlns="" id="{15A40ADE-05DB-441F-8A23-0A9D8CE3D3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602" y="1"/>
            <a:ext cx="5418298" cy="7667405"/>
          </a:xfrm>
          <a:prstGeom prst="rect">
            <a:avLst/>
          </a:prstGeom>
        </p:spPr>
      </p:pic>
      <p:pic>
        <p:nvPicPr>
          <p:cNvPr id="5" name="Content Placeholder 4">
            <a:extLst>
              <a:ext uri="{FF2B5EF4-FFF2-40B4-BE49-F238E27FC236}">
                <a16:creationId xmlns:a16="http://schemas.microsoft.com/office/drawing/2014/main" xmlns="" id="{E13B4961-F0E7-4544-BC71-4EE7825B5ED5}"/>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5267308" y="-78604"/>
            <a:ext cx="5319274" cy="7749451"/>
          </a:xfrm>
        </p:spPr>
      </p:pic>
    </p:spTree>
    <p:extLst>
      <p:ext uri="{BB962C8B-B14F-4D97-AF65-F5344CB8AC3E}">
        <p14:creationId xmlns:p14="http://schemas.microsoft.com/office/powerpoint/2010/main" val="1789063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116AB615-87D1-4F88-B9C0-B242E222DD9C}"/>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05858" y="-30170"/>
            <a:ext cx="5432883" cy="7685544"/>
          </a:xfrm>
        </p:spPr>
      </p:pic>
      <p:pic>
        <p:nvPicPr>
          <p:cNvPr id="3" name="Content Placeholder 4">
            <a:extLst>
              <a:ext uri="{FF2B5EF4-FFF2-40B4-BE49-F238E27FC236}">
                <a16:creationId xmlns:a16="http://schemas.microsoft.com/office/drawing/2014/main" xmlns="" id="{D4769129-4384-41E1-A0C7-0E7BF08B08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22121" y="-45690"/>
            <a:ext cx="5443853" cy="7701063"/>
          </a:xfrm>
          <a:prstGeom prst="rect">
            <a:avLst/>
          </a:prstGeom>
        </p:spPr>
      </p:pic>
    </p:spTree>
    <p:extLst>
      <p:ext uri="{BB962C8B-B14F-4D97-AF65-F5344CB8AC3E}">
        <p14:creationId xmlns:p14="http://schemas.microsoft.com/office/powerpoint/2010/main" val="1392642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EA869E0-2C1E-4F90-8FB0-575635C59F7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65603" y="-10063"/>
            <a:ext cx="5352142" cy="7571327"/>
          </a:xfrm>
        </p:spPr>
      </p:pic>
      <p:pic>
        <p:nvPicPr>
          <p:cNvPr id="7" name="Picture 6">
            <a:extLst>
              <a:ext uri="{FF2B5EF4-FFF2-40B4-BE49-F238E27FC236}">
                <a16:creationId xmlns:a16="http://schemas.microsoft.com/office/drawing/2014/main" xmlns="" id="{85A0E900-6C78-4598-AFE4-6FD078728A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2511" y="-30193"/>
            <a:ext cx="5345031" cy="7561263"/>
          </a:xfrm>
          <a:prstGeom prst="rect">
            <a:avLst/>
          </a:prstGeom>
        </p:spPr>
      </p:pic>
    </p:spTree>
    <p:extLst>
      <p:ext uri="{BB962C8B-B14F-4D97-AF65-F5344CB8AC3E}">
        <p14:creationId xmlns:p14="http://schemas.microsoft.com/office/powerpoint/2010/main" val="4225928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423" y="1757377"/>
            <a:ext cx="5134527" cy="5262979"/>
          </a:xfrm>
          <a:prstGeom prst="rect">
            <a:avLst/>
          </a:prstGeom>
          <a:noFill/>
        </p:spPr>
        <p:txBody>
          <a:bodyPr wrap="square" rtlCol="0">
            <a:spAutoFit/>
          </a:bodyPr>
          <a:lstStyle/>
          <a:p>
            <a:pPr marL="0" lvl="1" indent="0">
              <a:spcAft>
                <a:spcPts val="600"/>
              </a:spcAft>
              <a:buClrTx/>
              <a:buNone/>
            </a:pPr>
            <a:r>
              <a:rPr lang="en-GB" b="1" dirty="0" smtClean="0">
                <a:solidFill>
                  <a:srgbClr val="669900"/>
                </a:solidFill>
                <a:latin typeface="Arial" panose="020B0604020202020204" pitchFamily="34" charset="0"/>
                <a:cs typeface="Arial" panose="020B0604020202020204" pitchFamily="34" charset="0"/>
              </a:rPr>
              <a:t>MAI</a:t>
            </a:r>
            <a:r>
              <a:rPr lang="en-GB" b="1" dirty="0">
                <a:solidFill>
                  <a:srgbClr val="669900"/>
                </a:solidFill>
                <a:latin typeface="Arial" panose="020B0604020202020204" pitchFamily="34" charset="0"/>
                <a:ea typeface="+mj-ea"/>
                <a:cs typeface="Arial" panose="020B0604020202020204" pitchFamily="34" charset="0"/>
              </a:rPr>
              <a:t>N</a:t>
            </a:r>
            <a:r>
              <a:rPr lang="en-GB" b="1" dirty="0" smtClean="0">
                <a:solidFill>
                  <a:srgbClr val="669900"/>
                </a:solidFill>
                <a:latin typeface="Arial" panose="020B0604020202020204" pitchFamily="34" charset="0"/>
                <a:cs typeface="Arial" panose="020B0604020202020204" pitchFamily="34" charset="0"/>
              </a:rPr>
              <a:t> </a:t>
            </a:r>
            <a:r>
              <a:rPr lang="en-GB" b="1" dirty="0">
                <a:solidFill>
                  <a:srgbClr val="669900"/>
                </a:solidFill>
                <a:latin typeface="Arial" panose="020B0604020202020204" pitchFamily="34" charset="0"/>
                <a:cs typeface="Arial" panose="020B0604020202020204" pitchFamily="34" charset="0"/>
              </a:rPr>
              <a:t>CHALLENGES</a:t>
            </a:r>
          </a:p>
          <a:p>
            <a:pPr marL="342900" lvl="1" indent="-342900">
              <a:spcAft>
                <a:spcPts val="600"/>
              </a:spcAft>
              <a:buClrTx/>
              <a:buFont typeface="Arial" panose="020B0604020202020204" pitchFamily="34" charset="0"/>
              <a:buChar char="•"/>
            </a:pPr>
            <a:r>
              <a:rPr lang="en-GB" dirty="0" smtClean="0">
                <a:latin typeface="Arial" panose="020B0604020202020204" pitchFamily="34" charset="0"/>
                <a:cs typeface="Arial" panose="020B0604020202020204" pitchFamily="34" charset="0"/>
              </a:rPr>
              <a:t>Level </a:t>
            </a:r>
            <a:r>
              <a:rPr lang="en-GB" dirty="0">
                <a:latin typeface="Arial" panose="020B0604020202020204" pitchFamily="34" charset="0"/>
                <a:cs typeface="Arial" panose="020B0604020202020204" pitchFamily="34" charset="0"/>
              </a:rPr>
              <a:t>changes</a:t>
            </a:r>
          </a:p>
          <a:p>
            <a:pPr marL="342900" lvl="1" indent="-342900">
              <a:spcAft>
                <a:spcPts val="600"/>
              </a:spcAft>
              <a:buClrTx/>
              <a:buFont typeface="Arial" panose="020B0604020202020204" pitchFamily="34" charset="0"/>
              <a:buChar char="•"/>
            </a:pPr>
            <a:r>
              <a:rPr lang="en-GB" dirty="0">
                <a:latin typeface="Arial" panose="020B0604020202020204" pitchFamily="34" charset="0"/>
                <a:cs typeface="Arial" panose="020B0604020202020204" pitchFamily="34" charset="0"/>
              </a:rPr>
              <a:t>C</a:t>
            </a:r>
            <a:r>
              <a:rPr lang="en-GB" dirty="0" smtClean="0">
                <a:latin typeface="Arial" panose="020B0604020202020204" pitchFamily="34" charset="0"/>
                <a:cs typeface="Arial" panose="020B0604020202020204" pitchFamily="34" charset="0"/>
              </a:rPr>
              <a:t>ut </a:t>
            </a:r>
            <a:r>
              <a:rPr lang="en-GB" dirty="0">
                <a:latin typeface="Arial" panose="020B0604020202020204" pitchFamily="34" charset="0"/>
                <a:cs typeface="Arial" panose="020B0604020202020204" pitchFamily="34" charset="0"/>
              </a:rPr>
              <a:t>or fill</a:t>
            </a:r>
          </a:p>
          <a:p>
            <a:pPr marL="342900" lvl="1" indent="-342900">
              <a:spcAft>
                <a:spcPts val="600"/>
              </a:spcAft>
              <a:buClrTx/>
              <a:buFont typeface="Arial" panose="020B0604020202020204" pitchFamily="34" charset="0"/>
              <a:buChar char="•"/>
            </a:pPr>
            <a:r>
              <a:rPr lang="en-GB" dirty="0">
                <a:latin typeface="Arial" panose="020B0604020202020204" pitchFamily="34" charset="0"/>
                <a:cs typeface="Arial" panose="020B0604020202020204" pitchFamily="34" charset="0"/>
              </a:rPr>
              <a:t>C</a:t>
            </a:r>
            <a:r>
              <a:rPr lang="en-GB" dirty="0" smtClean="0">
                <a:latin typeface="Arial" panose="020B0604020202020204" pitchFamily="34" charset="0"/>
                <a:cs typeface="Arial" panose="020B0604020202020204" pitchFamily="34" charset="0"/>
              </a:rPr>
              <a:t>onflicts </a:t>
            </a:r>
            <a:r>
              <a:rPr lang="en-GB" dirty="0">
                <a:latin typeface="Arial" panose="020B0604020202020204" pitchFamily="34" charset="0"/>
                <a:cs typeface="Arial" panose="020B0604020202020204" pitchFamily="34" charset="0"/>
              </a:rPr>
              <a:t>with services</a:t>
            </a:r>
          </a:p>
          <a:p>
            <a:pPr lvl="1">
              <a:buClr>
                <a:schemeClr val="accent6"/>
              </a:buClr>
            </a:pPr>
            <a:endParaRPr lang="en-GB" dirty="0">
              <a:solidFill>
                <a:schemeClr val="bg1">
                  <a:lumMod val="50000"/>
                </a:schemeClr>
              </a:solidFill>
              <a:latin typeface="Arial" panose="020B0604020202020204" pitchFamily="34" charset="0"/>
              <a:cs typeface="Arial" panose="020B0604020202020204" pitchFamily="34" charset="0"/>
            </a:endParaRPr>
          </a:p>
          <a:p>
            <a:pPr marL="0" lvl="1" indent="0">
              <a:spcAft>
                <a:spcPts val="600"/>
              </a:spcAft>
              <a:buClrTx/>
              <a:buNone/>
            </a:pPr>
            <a:r>
              <a:rPr lang="en-GB" b="1" dirty="0">
                <a:solidFill>
                  <a:srgbClr val="669900"/>
                </a:solidFill>
                <a:latin typeface="Arial" panose="020B0604020202020204" pitchFamily="34" charset="0"/>
                <a:cs typeface="Arial" panose="020B0604020202020204" pitchFamily="34" charset="0"/>
              </a:rPr>
              <a:t>COMMON PROBLEMS</a:t>
            </a:r>
          </a:p>
          <a:p>
            <a:pPr marL="342900" lvl="1" indent="-342900">
              <a:spcAft>
                <a:spcPts val="600"/>
              </a:spcAft>
              <a:buClrTx/>
              <a:buFont typeface="Arial" panose="020B0604020202020204" pitchFamily="34" charset="0"/>
              <a:buChar char="•"/>
            </a:pPr>
            <a:r>
              <a:rPr lang="en-GB" dirty="0">
                <a:latin typeface="Arial" panose="020B0604020202020204" pitchFamily="34" charset="0"/>
                <a:cs typeface="Arial" panose="020B0604020202020204" pitchFamily="34" charset="0"/>
              </a:rPr>
              <a:t>I</a:t>
            </a:r>
            <a:r>
              <a:rPr lang="en-GB" dirty="0" smtClean="0">
                <a:latin typeface="Arial" panose="020B0604020202020204" pitchFamily="34" charset="0"/>
                <a:cs typeface="Arial" panose="020B0604020202020204" pitchFamily="34" charset="0"/>
              </a:rPr>
              <a:t>nadequacies </a:t>
            </a:r>
            <a:r>
              <a:rPr lang="en-GB" dirty="0">
                <a:latin typeface="Arial" panose="020B0604020202020204" pitchFamily="34" charset="0"/>
                <a:cs typeface="Arial" panose="020B0604020202020204" pitchFamily="34" charset="0"/>
              </a:rPr>
              <a:t>in design drawings</a:t>
            </a:r>
          </a:p>
          <a:p>
            <a:pPr marL="342900" lvl="1" indent="-342900">
              <a:spcAft>
                <a:spcPts val="600"/>
              </a:spcAft>
              <a:buClrTx/>
              <a:buFont typeface="Arial" panose="020B0604020202020204" pitchFamily="34" charset="0"/>
              <a:buChar char="•"/>
            </a:pPr>
            <a:r>
              <a:rPr lang="en-GB" dirty="0">
                <a:latin typeface="Arial" panose="020B0604020202020204" pitchFamily="34" charset="0"/>
                <a:cs typeface="Arial" panose="020B0604020202020204" pitchFamily="34" charset="0"/>
              </a:rPr>
              <a:t>R</a:t>
            </a:r>
            <a:r>
              <a:rPr lang="en-GB" dirty="0" smtClean="0">
                <a:latin typeface="Arial" panose="020B0604020202020204" pitchFamily="34" charset="0"/>
                <a:cs typeface="Arial" panose="020B0604020202020204" pitchFamily="34" charset="0"/>
              </a:rPr>
              <a:t>ecording </a:t>
            </a:r>
            <a:r>
              <a:rPr lang="en-GB" dirty="0">
                <a:latin typeface="Arial" panose="020B0604020202020204" pitchFamily="34" charset="0"/>
                <a:cs typeface="Arial" panose="020B0604020202020204" pitchFamily="34" charset="0"/>
              </a:rPr>
              <a:t>of existing site </a:t>
            </a:r>
            <a:r>
              <a:rPr lang="en-GB" dirty="0" smtClean="0">
                <a:latin typeface="Arial" panose="020B0604020202020204" pitchFamily="34" charset="0"/>
                <a:cs typeface="Arial" panose="020B0604020202020204" pitchFamily="34" charset="0"/>
              </a:rPr>
              <a:t>information</a:t>
            </a:r>
            <a:endParaRPr lang="en-GB" dirty="0">
              <a:latin typeface="Arial" panose="020B0604020202020204" pitchFamily="34" charset="0"/>
              <a:cs typeface="Arial" panose="020B0604020202020204" pitchFamily="34" charset="0"/>
            </a:endParaRPr>
          </a:p>
          <a:p>
            <a:pPr marL="342900" lvl="1" indent="-342900">
              <a:spcAft>
                <a:spcPts val="600"/>
              </a:spcAft>
              <a:buClrTx/>
              <a:buFont typeface="Arial" panose="020B0604020202020204" pitchFamily="34" charset="0"/>
              <a:buChar char="•"/>
            </a:pPr>
            <a:r>
              <a:rPr lang="en-GB" dirty="0" smtClean="0">
                <a:latin typeface="Arial" panose="020B0604020202020204" pitchFamily="34" charset="0"/>
                <a:cs typeface="Arial" panose="020B0604020202020204" pitchFamily="34" charset="0"/>
              </a:rPr>
              <a:t>Additional </a:t>
            </a:r>
            <a:r>
              <a:rPr lang="en-GB" dirty="0">
                <a:latin typeface="Arial" panose="020B0604020202020204" pitchFamily="34" charset="0"/>
                <a:cs typeface="Arial" panose="020B0604020202020204" pitchFamily="34" charset="0"/>
              </a:rPr>
              <a:t>hard surfaces</a:t>
            </a:r>
          </a:p>
          <a:p>
            <a:pPr marL="342900" lvl="1" indent="-342900">
              <a:spcAft>
                <a:spcPts val="600"/>
              </a:spcAft>
              <a:buClrTx/>
              <a:buFont typeface="Arial" panose="020B0604020202020204" pitchFamily="34" charset="0"/>
              <a:buChar char="•"/>
            </a:pPr>
            <a:r>
              <a:rPr lang="en-GB" dirty="0" smtClean="0">
                <a:latin typeface="Arial" panose="020B0604020202020204" pitchFamily="34" charset="0"/>
                <a:cs typeface="Arial" panose="020B0604020202020204" pitchFamily="34" charset="0"/>
              </a:rPr>
              <a:t>Changes </a:t>
            </a:r>
            <a:r>
              <a:rPr lang="en-GB" dirty="0">
                <a:latin typeface="Arial" panose="020B0604020202020204" pitchFamily="34" charset="0"/>
                <a:cs typeface="Arial" panose="020B0604020202020204" pitchFamily="34" charset="0"/>
              </a:rPr>
              <a:t>of materials</a:t>
            </a:r>
          </a:p>
          <a:p>
            <a:pPr marL="342900" lvl="1" indent="-342900">
              <a:spcAft>
                <a:spcPts val="600"/>
              </a:spcAft>
              <a:buClrTx/>
              <a:buFont typeface="Arial" panose="020B0604020202020204" pitchFamily="34" charset="0"/>
              <a:buChar char="•"/>
            </a:pPr>
            <a:r>
              <a:rPr lang="en-GB" dirty="0">
                <a:latin typeface="Arial" panose="020B0604020202020204" pitchFamily="34" charset="0"/>
                <a:cs typeface="Arial" panose="020B0604020202020204" pitchFamily="34" charset="0"/>
              </a:rPr>
              <a:t>C</a:t>
            </a:r>
            <a:r>
              <a:rPr lang="en-GB" dirty="0" smtClean="0">
                <a:latin typeface="Arial" panose="020B0604020202020204" pitchFamily="34" charset="0"/>
                <a:cs typeface="Arial" panose="020B0604020202020204" pitchFamily="34" charset="0"/>
              </a:rPr>
              <a:t>hanges </a:t>
            </a:r>
            <a:r>
              <a:rPr lang="en-GB" dirty="0">
                <a:latin typeface="Arial" panose="020B0604020202020204" pitchFamily="34" charset="0"/>
                <a:cs typeface="Arial" panose="020B0604020202020204" pitchFamily="34" charset="0"/>
              </a:rPr>
              <a:t>on site/poor construction</a:t>
            </a:r>
          </a:p>
          <a:p>
            <a:pPr marL="342900" lvl="1" indent="-342900">
              <a:spcAft>
                <a:spcPts val="600"/>
              </a:spcAft>
              <a:buClrTx/>
              <a:buFont typeface="Arial" panose="020B0604020202020204" pitchFamily="34" charset="0"/>
              <a:buChar char="•"/>
            </a:pPr>
            <a:r>
              <a:rPr lang="en-GB" dirty="0" smtClean="0">
                <a:latin typeface="Arial" panose="020B0604020202020204" pitchFamily="34" charset="0"/>
                <a:cs typeface="Arial" panose="020B0604020202020204" pitchFamily="34" charset="0"/>
              </a:rPr>
              <a:t>Inexperienced contractors</a:t>
            </a:r>
            <a:r>
              <a:rPr lang="en-GB" dirty="0" smtClean="0">
                <a:solidFill>
                  <a:schemeClr val="bg1">
                    <a:lumMod val="50000"/>
                  </a:schemeClr>
                </a:solidFill>
              </a:rPr>
              <a:t>        </a:t>
            </a:r>
            <a:r>
              <a:rPr lang="en-GB" dirty="0">
                <a:solidFill>
                  <a:schemeClr val="bg1">
                    <a:lumMod val="50000"/>
                  </a:schemeClr>
                </a:solidFill>
              </a:rPr>
              <a:t>		</a:t>
            </a:r>
          </a:p>
        </p:txBody>
      </p:sp>
      <p:pic>
        <p:nvPicPr>
          <p:cNvPr id="4" name="Picture 3">
            <a:extLst>
              <a:ext uri="{FF2B5EF4-FFF2-40B4-BE49-F238E27FC236}">
                <a16:creationId xmlns:a16="http://schemas.microsoft.com/office/drawing/2014/main" xmlns="" id="{56EC77DC-A54D-4923-830D-F8B674AA72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469" r="15409"/>
          <a:stretch/>
        </p:blipFill>
        <p:spPr>
          <a:xfrm>
            <a:off x="6057900" y="1789075"/>
            <a:ext cx="4061521" cy="4575271"/>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307424" y="302802"/>
            <a:ext cx="8492354" cy="1260211"/>
          </a:xfrm>
        </p:spPr>
        <p:txBody>
          <a:bodyPr/>
          <a:lstStyle/>
          <a:p>
            <a:r>
              <a:rPr lang="en-GB" sz="4000" dirty="0"/>
              <a:t>Why </a:t>
            </a:r>
            <a:r>
              <a:rPr lang="en-GB" sz="4000" dirty="0" smtClean="0"/>
              <a:t>it was needed</a:t>
            </a:r>
            <a:endParaRPr lang="en-GB" sz="4000" dirty="0"/>
          </a:p>
        </p:txBody>
      </p:sp>
    </p:spTree>
    <p:extLst>
      <p:ext uri="{BB962C8B-B14F-4D97-AF65-F5344CB8AC3E}">
        <p14:creationId xmlns:p14="http://schemas.microsoft.com/office/powerpoint/2010/main" val="17649646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1D34772C-71CB-42F3-A2E0-1A329F9BB27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108525" y="31115"/>
            <a:ext cx="5319274" cy="7524830"/>
          </a:xfrm>
        </p:spPr>
      </p:pic>
      <p:pic>
        <p:nvPicPr>
          <p:cNvPr id="7" name="Picture 6">
            <a:extLst>
              <a:ext uri="{FF2B5EF4-FFF2-40B4-BE49-F238E27FC236}">
                <a16:creationId xmlns:a16="http://schemas.microsoft.com/office/drawing/2014/main" xmlns="" id="{38E3A610-F5C0-4643-A395-513F2A5DE3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603" y="-1"/>
            <a:ext cx="5081098" cy="7561263"/>
          </a:xfrm>
          <a:prstGeom prst="rect">
            <a:avLst/>
          </a:prstGeom>
        </p:spPr>
      </p:pic>
    </p:spTree>
    <p:extLst>
      <p:ext uri="{BB962C8B-B14F-4D97-AF65-F5344CB8AC3E}">
        <p14:creationId xmlns:p14="http://schemas.microsoft.com/office/powerpoint/2010/main" val="1264781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9AC5B-C87B-4323-8FFF-8CA7E5DE1B2D}"/>
              </a:ext>
            </a:extLst>
          </p:cNvPr>
          <p:cNvSpPr>
            <a:spLocks noGrp="1"/>
          </p:cNvSpPr>
          <p:nvPr>
            <p:ph type="title"/>
          </p:nvPr>
        </p:nvSpPr>
        <p:spPr/>
        <p:txBody>
          <a:bodyPr>
            <a:normAutofit/>
          </a:bodyPr>
          <a:lstStyle/>
          <a:p>
            <a:r>
              <a:rPr lang="en-GB" sz="4000" dirty="0"/>
              <a:t>Summary</a:t>
            </a:r>
          </a:p>
        </p:txBody>
      </p:sp>
      <p:sp>
        <p:nvSpPr>
          <p:cNvPr id="4" name="Rectangle 3">
            <a:extLst>
              <a:ext uri="{FF2B5EF4-FFF2-40B4-BE49-F238E27FC236}">
                <a16:creationId xmlns:a16="http://schemas.microsoft.com/office/drawing/2014/main" xmlns="" id="{37236536-1CE0-4450-A973-8F86BB1C2C5C}"/>
              </a:ext>
            </a:extLst>
          </p:cNvPr>
          <p:cNvSpPr/>
          <p:nvPr/>
        </p:nvSpPr>
        <p:spPr>
          <a:xfrm>
            <a:off x="299421" y="2034003"/>
            <a:ext cx="5142529" cy="4295407"/>
          </a:xfrm>
          <a:prstGeom prst="rect">
            <a:avLst/>
          </a:prstGeom>
        </p:spPr>
        <p:txBody>
          <a:bodyPr wrap="square">
            <a:spAutoFit/>
          </a:bodyPr>
          <a:lstStyle/>
          <a:p>
            <a:pPr marL="457200" indent="-457200">
              <a:spcAft>
                <a:spcPts val="600"/>
              </a:spcAft>
              <a:buClrTx/>
              <a:buFont typeface="Arial" panose="020B0604020202020204" pitchFamily="34" charset="0"/>
              <a:buChar char="•"/>
            </a:pPr>
            <a:r>
              <a:rPr lang="en-GB" sz="2646" dirty="0" smtClean="0">
                <a:latin typeface="Arial" panose="020B0604020202020204" pitchFamily="34" charset="0"/>
                <a:cs typeface="Arial" panose="020B0604020202020204" pitchFamily="34" charset="0"/>
              </a:rPr>
              <a:t>Informs </a:t>
            </a:r>
            <a:r>
              <a:rPr lang="en-GB" sz="2646" dirty="0">
                <a:latin typeface="Arial" panose="020B0604020202020204" pitchFamily="34" charset="0"/>
                <a:cs typeface="Arial" panose="020B0604020202020204" pitchFamily="34" charset="0"/>
              </a:rPr>
              <a:t>design</a:t>
            </a:r>
          </a:p>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Improves communications </a:t>
            </a:r>
          </a:p>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Requires team working</a:t>
            </a:r>
          </a:p>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Helps overcome problems</a:t>
            </a:r>
          </a:p>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Achieves better outcomes</a:t>
            </a:r>
          </a:p>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Delivers good water management</a:t>
            </a:r>
          </a:p>
          <a:p>
            <a:pPr marL="457200" indent="-457200">
              <a:spcAft>
                <a:spcPts val="600"/>
              </a:spcAft>
              <a:buClrTx/>
              <a:buFont typeface="Arial" panose="020B0604020202020204" pitchFamily="34" charset="0"/>
              <a:buChar char="•"/>
            </a:pPr>
            <a:r>
              <a:rPr lang="en-GB" sz="2646" dirty="0">
                <a:latin typeface="Arial" panose="020B0604020202020204" pitchFamily="34" charset="0"/>
                <a:cs typeface="Arial" panose="020B0604020202020204" pitchFamily="34" charset="0"/>
              </a:rPr>
              <a:t>Helps </a:t>
            </a:r>
            <a:r>
              <a:rPr lang="en-GB" sz="2646" dirty="0" smtClean="0">
                <a:latin typeface="Arial" panose="020B0604020202020204" pitchFamily="34" charset="0"/>
                <a:cs typeface="Arial" panose="020B0604020202020204" pitchFamily="34" charset="0"/>
              </a:rPr>
              <a:t>reduce </a:t>
            </a:r>
            <a:r>
              <a:rPr lang="en-GB" sz="2646" dirty="0">
                <a:latin typeface="Arial" panose="020B0604020202020204" pitchFamily="34" charset="0"/>
                <a:cs typeface="Arial" panose="020B0604020202020204" pitchFamily="34" charset="0"/>
              </a:rPr>
              <a:t>flooding</a:t>
            </a:r>
          </a:p>
          <a:p>
            <a:pPr marL="457200" indent="-457200">
              <a:spcAft>
                <a:spcPts val="600"/>
              </a:spcAft>
              <a:buClrTx/>
              <a:buFont typeface="Arial" panose="020B0604020202020204" pitchFamily="34" charset="0"/>
              <a:buChar char="•"/>
            </a:pPr>
            <a:endParaRPr lang="en-GB" sz="2646" dirty="0"/>
          </a:p>
        </p:txBody>
      </p:sp>
      <p:pic>
        <p:nvPicPr>
          <p:cNvPr id="5" name="Picture 4">
            <a:extLst>
              <a:ext uri="{FF2B5EF4-FFF2-40B4-BE49-F238E27FC236}">
                <a16:creationId xmlns:a16="http://schemas.microsoft.com/office/drawing/2014/main" xmlns="" id="{EED81533-F278-48DC-9436-84E25AD203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7351" y="1964316"/>
            <a:ext cx="3618249" cy="4734735"/>
          </a:xfrm>
          <a:prstGeom prst="rect">
            <a:avLst/>
          </a:prstGeom>
          <a:ln>
            <a:noFill/>
          </a:ln>
          <a:effectLst>
            <a:outerShdw blurRad="292100" dist="139700" dir="2700000" algn="tl" rotWithShape="0">
              <a:srgbClr val="333333">
                <a:alpha val="65000"/>
              </a:srgbClr>
            </a:outerShdw>
          </a:effectLst>
        </p:spPr>
      </p:pic>
      <p:sp>
        <p:nvSpPr>
          <p:cNvPr id="6" name="TextBox 1"/>
          <p:cNvSpPr txBox="1"/>
          <p:nvPr/>
        </p:nvSpPr>
        <p:spPr>
          <a:xfrm rot="20228670">
            <a:off x="3004024" y="3806382"/>
            <a:ext cx="4140200" cy="1523494"/>
          </a:xfrm>
          <a:prstGeom prst="rect">
            <a:avLst/>
          </a:prstGeom>
          <a:solidFill>
            <a:srgbClr val="CCFFFF">
              <a:alpha val="70000"/>
            </a:srgbClr>
          </a:solidFill>
          <a:ln>
            <a:solidFill>
              <a:srgbClr val="FFC000"/>
            </a:solidFill>
          </a:ln>
        </p:spPr>
        <p:txBody>
          <a:bodyPr>
            <a:spAutoFit/>
          </a:bodyPr>
          <a:ls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defTabSz="914400">
              <a:buClrTx/>
              <a:defRPr/>
            </a:pPr>
            <a:r>
              <a:rPr lang="en-GB" sz="1600" b="1" dirty="0" smtClean="0">
                <a:solidFill>
                  <a:srgbClr val="FF0000"/>
                </a:solidFill>
                <a:latin typeface="Calibri"/>
              </a:rPr>
              <a:t>Use of presentation and images</a:t>
            </a:r>
          </a:p>
          <a:p>
            <a:pPr defTabSz="914400">
              <a:buClrTx/>
              <a:defRPr/>
            </a:pPr>
            <a:endParaRPr lang="en-GB" sz="1100" dirty="0" smtClean="0">
              <a:solidFill>
                <a:srgbClr val="FF0000"/>
              </a:solidFill>
              <a:latin typeface="Calibri"/>
            </a:endParaRPr>
          </a:p>
          <a:p>
            <a:pPr defTabSz="914400">
              <a:buClrTx/>
              <a:defRPr/>
            </a:pPr>
            <a:r>
              <a:rPr lang="en-GB" sz="1100" b="1" dirty="0" smtClean="0">
                <a:solidFill>
                  <a:srgbClr val="FF0000"/>
                </a:solidFill>
                <a:latin typeface="Calibri"/>
              </a:rPr>
              <a:t>Presentation</a:t>
            </a:r>
            <a:endParaRPr lang="en-GB" sz="1100" b="1" dirty="0">
              <a:solidFill>
                <a:srgbClr val="FF0000"/>
              </a:solidFill>
              <a:latin typeface="Calibri"/>
            </a:endParaRPr>
          </a:p>
          <a:p>
            <a:pPr defTabSz="914400">
              <a:buClrTx/>
              <a:defRPr/>
            </a:pPr>
            <a:r>
              <a:rPr lang="en-GB" sz="1100" dirty="0" smtClean="0">
                <a:solidFill>
                  <a:srgbClr val="FF0000"/>
                </a:solidFill>
                <a:latin typeface="Calibri"/>
              </a:rPr>
              <a:t>Please make use of the presentation and feel free to adapt as required. Please also acknowledge its source as CIRIA and susdrain</a:t>
            </a:r>
          </a:p>
          <a:p>
            <a:pPr defTabSz="914400">
              <a:buClrTx/>
              <a:defRPr/>
            </a:pPr>
            <a:endParaRPr lang="en-GB" sz="1100" dirty="0">
              <a:solidFill>
                <a:srgbClr val="FF0000"/>
              </a:solidFill>
              <a:latin typeface="Calibri"/>
            </a:endParaRPr>
          </a:p>
          <a:p>
            <a:pPr defTabSz="914400">
              <a:buClrTx/>
              <a:defRPr/>
            </a:pPr>
            <a:r>
              <a:rPr lang="en-GB" sz="1100" b="1" dirty="0" smtClean="0">
                <a:solidFill>
                  <a:srgbClr val="FF0000"/>
                </a:solidFill>
                <a:latin typeface="Calibri"/>
              </a:rPr>
              <a:t>Images</a:t>
            </a:r>
          </a:p>
          <a:p>
            <a:pPr defTabSz="914400">
              <a:buClrTx/>
              <a:defRPr/>
            </a:pPr>
            <a:r>
              <a:rPr lang="en-GB" sz="1100" dirty="0" smtClean="0">
                <a:solidFill>
                  <a:srgbClr val="FF0000"/>
                </a:solidFill>
                <a:latin typeface="Calibri"/>
              </a:rPr>
              <a:t>When using images  please acknowledge  their source as CIRIA</a:t>
            </a:r>
            <a:endParaRPr lang="en-GB" sz="1100" dirty="0">
              <a:solidFill>
                <a:srgbClr val="FF0000"/>
              </a:solidFill>
              <a:latin typeface="Calibri"/>
            </a:endParaRPr>
          </a:p>
        </p:txBody>
      </p:sp>
    </p:spTree>
    <p:extLst>
      <p:ext uri="{BB962C8B-B14F-4D97-AF65-F5344CB8AC3E}">
        <p14:creationId xmlns:p14="http://schemas.microsoft.com/office/powerpoint/2010/main" val="133122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907" y="1111168"/>
            <a:ext cx="8215009" cy="9279463"/>
          </a:xfrm>
          <a:prstGeom prst="rect">
            <a:avLst/>
          </a:prstGeom>
        </p:spPr>
        <p:txBody>
          <a:bodyPr wrap="square">
            <a:spAutoFit/>
          </a:bodyPr>
          <a:lstStyle>
            <a:defPPr>
              <a:defRPr lang="en-GB"/>
            </a:defPPr>
            <a:lvl1pPr>
              <a:spcAft>
                <a:spcPts val="600"/>
              </a:spcAft>
              <a:buClrTx/>
              <a:buFont typeface="Arial" panose="020B0604020202020204" pitchFamily="34" charset="0"/>
              <a:defRPr>
                <a:latin typeface="Arial" panose="020B0604020202020204" pitchFamily="34" charset="0"/>
                <a:cs typeface="Arial" panose="020B0604020202020204" pitchFamily="34" charset="0"/>
              </a:defRPr>
            </a:lvl1pPr>
          </a:lstStyle>
          <a:p>
            <a:pPr lvl="1"/>
            <a:endParaRPr lang="en-GB" dirty="0"/>
          </a:p>
          <a:p>
            <a:pPr lvl="1"/>
            <a:endParaRPr lang="en-GB" dirty="0"/>
          </a:p>
          <a:p>
            <a:pPr marL="342900" lvl="1" indent="-342900">
              <a:spcAft>
                <a:spcPts val="600"/>
              </a:spcAft>
              <a:buClrTx/>
              <a:buFont typeface="Arial" panose="020B0604020202020204" pitchFamily="34" charset="0"/>
              <a:buChar char="•"/>
            </a:pPr>
            <a:r>
              <a:rPr lang="en-GB" sz="2400" dirty="0">
                <a:latin typeface="Arial" panose="020B0604020202020204" pitchFamily="34" charset="0"/>
                <a:cs typeface="Arial" panose="020B0604020202020204" pitchFamily="34" charset="0"/>
              </a:rPr>
              <a:t>Conflicts with areas of ecological importance</a:t>
            </a:r>
          </a:p>
          <a:p>
            <a:pPr marL="342900" lvl="1" indent="-342900">
              <a:spcAft>
                <a:spcPts val="600"/>
              </a:spcAft>
              <a:buClrTx/>
              <a:buFont typeface="Arial" panose="020B0604020202020204" pitchFamily="34" charset="0"/>
              <a:buChar char="•"/>
            </a:pPr>
            <a:r>
              <a:rPr lang="en-GB" sz="2400" dirty="0">
                <a:latin typeface="Arial" panose="020B0604020202020204" pitchFamily="34" charset="0"/>
                <a:cs typeface="Arial" panose="020B0604020202020204" pitchFamily="34" charset="0"/>
              </a:rPr>
              <a:t>Conflicts with tree root protection zones</a:t>
            </a:r>
          </a:p>
          <a:p>
            <a:pPr lvl="3"/>
            <a:endParaRPr lang="en-GB" b="1" dirty="0">
              <a:solidFill>
                <a:srgbClr val="669900"/>
              </a:solidFill>
            </a:endParaRPr>
          </a:p>
          <a:p>
            <a:pPr marL="0" lvl="3" indent="0">
              <a:spcAft>
                <a:spcPts val="600"/>
              </a:spcAft>
              <a:buClrTx/>
              <a:buNone/>
            </a:pPr>
            <a:r>
              <a:rPr lang="en-GB" sz="2400" b="1" dirty="0">
                <a:solidFill>
                  <a:srgbClr val="669900"/>
                </a:solidFill>
                <a:latin typeface="Arial" panose="020B0604020202020204" pitchFamily="34" charset="0"/>
                <a:cs typeface="Arial" panose="020B0604020202020204" pitchFamily="34" charset="0"/>
              </a:rPr>
              <a:t>AND GENERALLY WITH</a:t>
            </a:r>
          </a:p>
          <a:p>
            <a:pPr marL="342900" lvl="1" indent="-342900">
              <a:spcAft>
                <a:spcPts val="600"/>
              </a:spcAft>
              <a:buClrTx/>
              <a:buFont typeface="Arial" panose="020B0604020202020204" pitchFamily="34" charset="0"/>
              <a:buChar char="•"/>
            </a:pPr>
            <a:r>
              <a:rPr lang="en-GB" sz="2400" dirty="0">
                <a:latin typeface="Arial" panose="020B0604020202020204" pitchFamily="34" charset="0"/>
                <a:cs typeface="Arial" panose="020B0604020202020204" pitchFamily="34" charset="0"/>
              </a:rPr>
              <a:t>Visual quality</a:t>
            </a:r>
          </a:p>
          <a:p>
            <a:pPr marL="342900" lvl="1" indent="-342900">
              <a:spcAft>
                <a:spcPts val="600"/>
              </a:spcAft>
              <a:buClrTx/>
              <a:buFont typeface="Arial" panose="020B0604020202020204" pitchFamily="34" charset="0"/>
              <a:buChar char="•"/>
            </a:pPr>
            <a:r>
              <a:rPr lang="en-GB" sz="2400" dirty="0">
                <a:latin typeface="Arial" panose="020B0604020202020204" pitchFamily="34" charset="0"/>
                <a:cs typeface="Arial" panose="020B0604020202020204" pitchFamily="34" charset="0"/>
              </a:rPr>
              <a:t>Physical construction</a:t>
            </a:r>
          </a:p>
          <a:p>
            <a:pPr marL="342900" lvl="1" indent="-342900">
              <a:spcAft>
                <a:spcPts val="600"/>
              </a:spcAft>
              <a:buClrTx/>
              <a:buFont typeface="Arial" panose="020B0604020202020204" pitchFamily="34" charset="0"/>
              <a:buChar char="•"/>
            </a:pPr>
            <a:r>
              <a:rPr lang="en-GB" sz="2400" dirty="0">
                <a:latin typeface="Arial" panose="020B0604020202020204" pitchFamily="34" charset="0"/>
                <a:cs typeface="Arial" panose="020B0604020202020204" pitchFamily="34" charset="0"/>
              </a:rPr>
              <a:t>Functionality</a:t>
            </a:r>
          </a:p>
          <a:p>
            <a:pPr lvl="1"/>
            <a:endParaRPr lang="en-GB" dirty="0"/>
          </a:p>
          <a:p>
            <a:endParaRPr lang="en-GB" dirty="0"/>
          </a:p>
          <a:p>
            <a:endParaRPr lang="en-GB" dirty="0"/>
          </a:p>
          <a:p>
            <a:endParaRPr lang="en-GB" dirty="0"/>
          </a:p>
          <a:p>
            <a:endParaRPr lang="en-GB" dirty="0"/>
          </a:p>
          <a:p>
            <a:endParaRPr lang="en-GB" dirty="0"/>
          </a:p>
          <a:p>
            <a:r>
              <a:rPr lang="en-GB" dirty="0"/>
              <a:t>		         		</a:t>
            </a:r>
          </a:p>
          <a:p>
            <a:pPr lvl="1"/>
            <a:endParaRPr lang="en-GB" dirty="0"/>
          </a:p>
          <a:p>
            <a:endParaRPr lang="en-GB" dirty="0"/>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xmlns="" id="{CF5D1FC3-7EA6-4D91-B3FC-9FF717B93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3991" y="2985768"/>
            <a:ext cx="3652038" cy="385435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9D6261BC-A34D-486C-AFC6-D5222FEFE9C9}"/>
              </a:ext>
            </a:extLst>
          </p:cNvPr>
          <p:cNvPicPr>
            <a:picLocks noChangeAspect="1"/>
          </p:cNvPicPr>
          <p:nvPr/>
        </p:nvPicPr>
        <p:blipFill>
          <a:blip r:embed="rId4"/>
          <a:stretch>
            <a:fillRect/>
          </a:stretch>
        </p:blipFill>
        <p:spPr>
          <a:xfrm>
            <a:off x="2944694" y="4494218"/>
            <a:ext cx="3315198" cy="2330745"/>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298450" y="302802"/>
            <a:ext cx="8501327" cy="1260211"/>
          </a:xfrm>
        </p:spPr>
        <p:txBody>
          <a:bodyPr/>
          <a:lstStyle/>
          <a:p>
            <a:r>
              <a:rPr lang="en-GB" sz="4000" dirty="0"/>
              <a:t>Why </a:t>
            </a:r>
            <a:r>
              <a:rPr lang="en-GB" sz="4000" dirty="0" smtClean="0"/>
              <a:t>it was needed</a:t>
            </a:r>
            <a:endParaRPr lang="en-GB" sz="4000" dirty="0"/>
          </a:p>
        </p:txBody>
      </p:sp>
    </p:spTree>
    <p:extLst>
      <p:ext uri="{BB962C8B-B14F-4D97-AF65-F5344CB8AC3E}">
        <p14:creationId xmlns:p14="http://schemas.microsoft.com/office/powerpoint/2010/main" val="3618015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PSG2\CIRIA TEMPLATES_Page_7.jpg">
            <a:extLst>
              <a:ext uri="{FF2B5EF4-FFF2-40B4-BE49-F238E27FC236}">
                <a16:creationId xmlns:a16="http://schemas.microsoft.com/office/drawing/2014/main" xmlns="" id="{B2AA6F33-A35F-4B9C-9F52-98F5916B9F5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84420" y="1898634"/>
            <a:ext cx="4151243" cy="4727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98450" y="302802"/>
            <a:ext cx="8501327" cy="1260211"/>
          </a:xfrm>
        </p:spPr>
        <p:txBody>
          <a:bodyPr/>
          <a:lstStyle/>
          <a:p>
            <a:r>
              <a:rPr lang="en-GB" sz="4000" dirty="0" smtClean="0"/>
              <a:t>Challenging sites</a:t>
            </a:r>
            <a:endParaRPr lang="en-GB" sz="4000" dirty="0"/>
          </a:p>
        </p:txBody>
      </p:sp>
      <p:sp>
        <p:nvSpPr>
          <p:cNvPr id="9" name="Rectangle 8">
            <a:extLst>
              <a:ext uri="{FF2B5EF4-FFF2-40B4-BE49-F238E27FC236}">
                <a16:creationId xmlns:a16="http://schemas.microsoft.com/office/drawing/2014/main" xmlns="" id="{DC60285B-7962-4F22-B361-6B9865BEB403}"/>
              </a:ext>
            </a:extLst>
          </p:cNvPr>
          <p:cNvSpPr/>
          <p:nvPr/>
        </p:nvSpPr>
        <p:spPr>
          <a:xfrm>
            <a:off x="307819" y="1961953"/>
            <a:ext cx="4949981" cy="3431709"/>
          </a:xfrm>
          <a:prstGeom prst="rect">
            <a:avLst/>
          </a:prstGeom>
        </p:spPr>
        <p:txBody>
          <a:bodyPr wrap="square">
            <a:spAutoFit/>
          </a:bodyPr>
          <a:lstStyle/>
          <a:p>
            <a:pPr>
              <a:spcAft>
                <a:spcPts val="600"/>
              </a:spcAft>
              <a:buClrTx/>
              <a:buFont typeface="Arial" panose="020B0604020202020204" pitchFamily="34" charset="0"/>
            </a:pPr>
            <a:r>
              <a:rPr lang="en-GB" b="1" dirty="0">
                <a:solidFill>
                  <a:srgbClr val="669900"/>
                </a:solidFill>
                <a:latin typeface="Arial" panose="020B0604020202020204" pitchFamily="34" charset="0"/>
                <a:cs typeface="Arial" panose="020B0604020202020204" pitchFamily="34" charset="0"/>
              </a:rPr>
              <a:t>SPECIFIC PROBLEMS DURING CONSTRUCTION</a:t>
            </a:r>
          </a:p>
          <a:p>
            <a:pPr marL="342900" indent="-342900">
              <a:spcAft>
                <a:spcPts val="600"/>
              </a:spcAft>
              <a:buClrTx/>
              <a:buFont typeface="Arial" panose="020B0604020202020204" pitchFamily="34" charset="0"/>
              <a:buChar char="•"/>
            </a:pPr>
            <a:r>
              <a:rPr lang="en-GB" dirty="0" smtClean="0">
                <a:latin typeface="Arial" panose="020B0604020202020204" pitchFamily="34" charset="0"/>
                <a:cs typeface="Arial" panose="020B0604020202020204" pitchFamily="34" charset="0"/>
              </a:rPr>
              <a:t>Groundwater </a:t>
            </a:r>
            <a:r>
              <a:rPr lang="en-GB" dirty="0">
                <a:latin typeface="Arial" panose="020B0604020202020204" pitchFamily="34" charset="0"/>
                <a:cs typeface="Arial" panose="020B0604020202020204" pitchFamily="34" charset="0"/>
              </a:rPr>
              <a:t>(and </a:t>
            </a:r>
            <a:r>
              <a:rPr lang="en-GB" dirty="0" smtClean="0">
                <a:latin typeface="Arial" panose="020B0604020202020204" pitchFamily="34" charset="0"/>
                <a:cs typeface="Arial" panose="020B0604020202020204" pitchFamily="34" charset="0"/>
              </a:rPr>
              <a:t>groundwater source </a:t>
            </a:r>
            <a:r>
              <a:rPr lang="en-GB" dirty="0">
                <a:latin typeface="Arial" panose="020B0604020202020204" pitchFamily="34" charset="0"/>
                <a:cs typeface="Arial" panose="020B0604020202020204" pitchFamily="34" charset="0"/>
              </a:rPr>
              <a:t>protection areas) </a:t>
            </a:r>
          </a:p>
          <a:p>
            <a:pPr marL="342900" indent="-342900">
              <a:spcAft>
                <a:spcPts val="600"/>
              </a:spcAft>
              <a:buClrTx/>
              <a:buFont typeface="Arial" panose="020B0604020202020204" pitchFamily="34" charset="0"/>
              <a:buChar char="•"/>
            </a:pPr>
            <a:r>
              <a:rPr lang="en-GB" dirty="0" smtClean="0">
                <a:latin typeface="Arial" panose="020B0604020202020204" pitchFamily="34" charset="0"/>
                <a:cs typeface="Arial" panose="020B0604020202020204" pitchFamily="34" charset="0"/>
              </a:rPr>
              <a:t>Unstable </a:t>
            </a:r>
            <a:r>
              <a:rPr lang="en-GB" dirty="0">
                <a:latin typeface="Arial" panose="020B0604020202020204" pitchFamily="34" charset="0"/>
                <a:cs typeface="Arial" panose="020B0604020202020204" pitchFamily="34" charset="0"/>
              </a:rPr>
              <a:t>fill</a:t>
            </a:r>
          </a:p>
          <a:p>
            <a:pPr marL="342900" indent="-342900">
              <a:spcAft>
                <a:spcPts val="600"/>
              </a:spcAft>
              <a:buClrTx/>
              <a:buFont typeface="Arial" panose="020B0604020202020204" pitchFamily="34" charset="0"/>
              <a:buChar char="•"/>
            </a:pPr>
            <a:r>
              <a:rPr lang="en-GB" dirty="0" smtClean="0">
                <a:latin typeface="Arial" panose="020B0604020202020204" pitchFamily="34" charset="0"/>
                <a:cs typeface="Arial" panose="020B0604020202020204" pitchFamily="34" charset="0"/>
              </a:rPr>
              <a:t>Contaminated </a:t>
            </a:r>
            <a:r>
              <a:rPr lang="en-GB" dirty="0">
                <a:latin typeface="Arial" panose="020B0604020202020204" pitchFamily="34" charset="0"/>
                <a:cs typeface="Arial" panose="020B0604020202020204" pitchFamily="34" charset="0"/>
              </a:rPr>
              <a:t>land</a:t>
            </a:r>
          </a:p>
          <a:p>
            <a:pPr marL="342900" indent="-342900">
              <a:spcAft>
                <a:spcPts val="600"/>
              </a:spcAft>
              <a:buClrTx/>
              <a:buFont typeface="Arial" panose="020B0604020202020204" pitchFamily="34" charset="0"/>
              <a:buChar char="•"/>
            </a:pPr>
            <a:r>
              <a:rPr lang="en-GB" dirty="0" smtClean="0">
                <a:latin typeface="Arial" panose="020B0604020202020204" pitchFamily="34" charset="0"/>
                <a:cs typeface="Arial" panose="020B0604020202020204" pitchFamily="34" charset="0"/>
              </a:rPr>
              <a:t>Steep </a:t>
            </a:r>
            <a:r>
              <a:rPr lang="en-GB" dirty="0">
                <a:latin typeface="Arial" panose="020B0604020202020204" pitchFamily="34" charset="0"/>
                <a:cs typeface="Arial" panose="020B0604020202020204" pitchFamily="34" charset="0"/>
              </a:rPr>
              <a:t>slopes</a:t>
            </a:r>
          </a:p>
          <a:p>
            <a:pPr marL="342900" indent="-342900">
              <a:spcAft>
                <a:spcPts val="600"/>
              </a:spcAft>
              <a:buClrTx/>
              <a:buFont typeface="Arial" panose="020B0604020202020204" pitchFamily="34" charset="0"/>
              <a:buChar char="•"/>
            </a:pPr>
            <a:r>
              <a:rPr lang="en-GB" dirty="0" smtClean="0">
                <a:latin typeface="Arial" panose="020B0604020202020204" pitchFamily="34" charset="0"/>
                <a:cs typeface="Arial" panose="020B0604020202020204" pitchFamily="34" charset="0"/>
              </a:rPr>
              <a:t>Flat sites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422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1347" y="2510357"/>
            <a:ext cx="7780431" cy="5691045"/>
          </a:xfrm>
          <a:prstGeom prst="rect">
            <a:avLst/>
          </a:prstGeom>
          <a:noFill/>
        </p:spPr>
        <p:txBody>
          <a:bodyPr wrap="square" rtlCol="0">
            <a:spAutoFit/>
          </a:bodyPr>
          <a:lstStyle/>
          <a:p>
            <a:pPr lvl="1">
              <a:buClr>
                <a:schemeClr val="accent6"/>
              </a:buClr>
            </a:pPr>
            <a:endParaRPr lang="en-GB" sz="242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pic>
        <p:nvPicPr>
          <p:cNvPr id="5" name="Picture 4">
            <a:extLst>
              <a:ext uri="{FF2B5EF4-FFF2-40B4-BE49-F238E27FC236}">
                <a16:creationId xmlns:a16="http://schemas.microsoft.com/office/drawing/2014/main" xmlns="" id="{EA1922C9-3F03-4BC2-8830-67354B5B7B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450" y="1743466"/>
            <a:ext cx="4485223" cy="4406319"/>
          </a:xfrm>
          <a:prstGeom prst="rect">
            <a:avLst/>
          </a:prstGeom>
        </p:spPr>
      </p:pic>
      <p:pic>
        <p:nvPicPr>
          <p:cNvPr id="7" name="Picture 6">
            <a:extLst>
              <a:ext uri="{FF2B5EF4-FFF2-40B4-BE49-F238E27FC236}">
                <a16:creationId xmlns:a16="http://schemas.microsoft.com/office/drawing/2014/main" xmlns="" id="{051D8D3E-3E49-417F-B2A1-B8BECE896A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6606" y="1772962"/>
            <a:ext cx="4584040" cy="2909972"/>
          </a:xfrm>
          <a:prstGeom prst="rect">
            <a:avLst/>
          </a:prstGeom>
        </p:spPr>
      </p:pic>
      <p:sp>
        <p:nvSpPr>
          <p:cNvPr id="8" name="TextBox 7">
            <a:extLst>
              <a:ext uri="{FF2B5EF4-FFF2-40B4-BE49-F238E27FC236}">
                <a16:creationId xmlns:a16="http://schemas.microsoft.com/office/drawing/2014/main" xmlns="" id="{B6B8787B-AB24-4930-9B52-CBCF34E8A8B0}"/>
              </a:ext>
            </a:extLst>
          </p:cNvPr>
          <p:cNvSpPr txBox="1"/>
          <p:nvPr/>
        </p:nvSpPr>
        <p:spPr>
          <a:xfrm>
            <a:off x="5584876" y="5136579"/>
            <a:ext cx="4764369" cy="1720984"/>
          </a:xfrm>
          <a:prstGeom prst="rect">
            <a:avLst/>
          </a:prstGeom>
          <a:noFill/>
        </p:spPr>
        <p:txBody>
          <a:bodyPr wrap="square" rtlCol="0">
            <a:spAutoFit/>
          </a:bodyPr>
          <a:lstStyle/>
          <a:p>
            <a:r>
              <a:rPr lang="en-GB" sz="2646" dirty="0">
                <a:latin typeface="Arial" panose="020B0604020202020204" pitchFamily="34" charset="0"/>
                <a:cs typeface="Arial" panose="020B0604020202020204" pitchFamily="34" charset="0"/>
              </a:rPr>
              <a:t>Free to download from</a:t>
            </a:r>
          </a:p>
          <a:p>
            <a:r>
              <a:rPr lang="en-GB" sz="2646" dirty="0">
                <a:latin typeface="Arial" panose="020B0604020202020204" pitchFamily="34" charset="0"/>
                <a:cs typeface="Arial" panose="020B0604020202020204" pitchFamily="34" charset="0"/>
              </a:rPr>
              <a:t>the CIRIA </a:t>
            </a:r>
            <a:r>
              <a:rPr lang="en-GB" sz="2646" dirty="0" smtClean="0">
                <a:latin typeface="Arial" panose="020B0604020202020204" pitchFamily="34" charset="0"/>
                <a:cs typeface="Arial" panose="020B0604020202020204" pitchFamily="34" charset="0"/>
              </a:rPr>
              <a:t>and susdrain websites</a:t>
            </a:r>
            <a:endParaRPr lang="en-GB" sz="2646" dirty="0">
              <a:latin typeface="Arial" panose="020B0604020202020204" pitchFamily="34" charset="0"/>
              <a:cs typeface="Arial" panose="020B0604020202020204" pitchFamily="34" charset="0"/>
            </a:endParaRPr>
          </a:p>
          <a:p>
            <a:r>
              <a:rPr lang="en-GB" sz="2646" dirty="0" smtClean="0">
                <a:latin typeface="Arial" panose="020B0604020202020204" pitchFamily="34" charset="0"/>
                <a:cs typeface="Arial" panose="020B0604020202020204" pitchFamily="34" charset="0"/>
                <a:hlinkClick r:id="rId5"/>
              </a:rPr>
              <a:t>www.susdrain.org/resources</a:t>
            </a:r>
            <a:endParaRPr lang="en-GB" sz="2646"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298450" y="302802"/>
            <a:ext cx="8501327" cy="1260211"/>
          </a:xfrm>
        </p:spPr>
        <p:txBody>
          <a:bodyPr/>
          <a:lstStyle/>
          <a:p>
            <a:r>
              <a:rPr lang="en-GB" sz="4000" dirty="0" smtClean="0"/>
              <a:t>The guidance</a:t>
            </a:r>
            <a:endParaRPr lang="en-GB" sz="4000" dirty="0"/>
          </a:p>
        </p:txBody>
      </p:sp>
    </p:spTree>
    <p:extLst>
      <p:ext uri="{BB962C8B-B14F-4D97-AF65-F5344CB8AC3E}">
        <p14:creationId xmlns:p14="http://schemas.microsoft.com/office/powerpoint/2010/main" val="32960193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61E02-05AB-49D6-815A-A6A5A1209B9F}"/>
              </a:ext>
            </a:extLst>
          </p:cNvPr>
          <p:cNvSpPr>
            <a:spLocks noGrp="1"/>
          </p:cNvSpPr>
          <p:nvPr>
            <p:ph type="ctrTitle"/>
          </p:nvPr>
        </p:nvSpPr>
        <p:spPr>
          <a:xfrm>
            <a:off x="1435394" y="1237457"/>
            <a:ext cx="8778875" cy="2632440"/>
          </a:xfrm>
        </p:spPr>
        <p:txBody>
          <a:bodyPr>
            <a:normAutofit/>
          </a:bodyPr>
          <a:lstStyle/>
          <a:p>
            <a:r>
              <a:rPr lang="en-GB" sz="2800" dirty="0">
                <a:latin typeface="Arial" panose="020B0604020202020204" pitchFamily="34" charset="0"/>
                <a:cs typeface="Arial" panose="020B0604020202020204" pitchFamily="34" charset="0"/>
              </a:rPr>
              <a:t>simple English – few words – image rich</a:t>
            </a:r>
          </a:p>
        </p:txBody>
      </p:sp>
      <p:sp>
        <p:nvSpPr>
          <p:cNvPr id="3" name="Subtitle 2">
            <a:extLst>
              <a:ext uri="{FF2B5EF4-FFF2-40B4-BE49-F238E27FC236}">
                <a16:creationId xmlns:a16="http://schemas.microsoft.com/office/drawing/2014/main" xmlns="" id="{AD7F55E1-E421-4918-9C17-1ED64AFB20B0}"/>
              </a:ext>
            </a:extLst>
          </p:cNvPr>
          <p:cNvSpPr>
            <a:spLocks noGrp="1"/>
          </p:cNvSpPr>
          <p:nvPr>
            <p:ph type="subTitle" idx="1"/>
          </p:nvPr>
        </p:nvSpPr>
        <p:spPr>
          <a:xfrm>
            <a:off x="1336674" y="3971414"/>
            <a:ext cx="8976314" cy="1825554"/>
          </a:xfrm>
        </p:spPr>
        <p:txBody>
          <a:bodyPr>
            <a:normAutofit/>
          </a:bodyPr>
          <a:lstStyle/>
          <a:p>
            <a:r>
              <a:rPr lang="en-GB" sz="2800" dirty="0">
                <a:latin typeface="Arial" panose="020B0604020202020204" pitchFamily="34" charset="0"/>
                <a:cs typeface="Arial" panose="020B0604020202020204" pitchFamily="34" charset="0"/>
              </a:rPr>
              <a:t>use of symbols – sharing knowledge – little jargon</a:t>
            </a:r>
          </a:p>
        </p:txBody>
      </p:sp>
      <p:pic>
        <p:nvPicPr>
          <p:cNvPr id="4" name="Picture 3">
            <a:extLst>
              <a:ext uri="{FF2B5EF4-FFF2-40B4-BE49-F238E27FC236}">
                <a16:creationId xmlns:a16="http://schemas.microsoft.com/office/drawing/2014/main" xmlns="" id="{DA0D5D27-D0F1-455B-9310-744C6246E8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870" y="240132"/>
            <a:ext cx="2912566" cy="307835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5FB1338F-AC36-4EA6-87A1-AF3867B28A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3631" y="240132"/>
            <a:ext cx="2916774" cy="307835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007AC360-D0C3-488E-9108-C3C7D777DA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84" r="13934"/>
          <a:stretch/>
        </p:blipFill>
        <p:spPr>
          <a:xfrm>
            <a:off x="6779597" y="240132"/>
            <a:ext cx="3533392" cy="307835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0F855F62-1946-4EEF-8BFE-354BD3996CE0}"/>
              </a:ext>
            </a:extLst>
          </p:cNvPr>
          <p:cNvPicPr>
            <a:picLocks noChangeAspect="1"/>
          </p:cNvPicPr>
          <p:nvPr/>
        </p:nvPicPr>
        <p:blipFill>
          <a:blip r:embed="rId6"/>
          <a:stretch>
            <a:fillRect/>
          </a:stretch>
        </p:blipFill>
        <p:spPr>
          <a:xfrm>
            <a:off x="309805" y="4478807"/>
            <a:ext cx="3903607" cy="274442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84D4CA36-1497-498B-A1C9-4683AB9F3E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99267" y="4478807"/>
            <a:ext cx="2868191" cy="279125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AA9354F1-1E82-4E0D-89E0-E8C1EC96F2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9824" y="4478807"/>
            <a:ext cx="2617691" cy="27666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1336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48927" y="6559356"/>
            <a:ext cx="10717941" cy="1256711"/>
          </a:xfrm>
          <a:prstGeom prst="rect">
            <a:avLst/>
          </a:prstGeom>
          <a:noFill/>
          <a:ln w="9525">
            <a:noFill/>
            <a:miter lim="800000"/>
            <a:headEnd/>
            <a:tailEnd/>
          </a:ln>
        </p:spPr>
        <p:txBody>
          <a:bodyPr anchor="ctr"/>
          <a:lstStyle/>
          <a:p>
            <a:pPr algn="r" eaLnBrk="0" hangingPunct="0">
              <a:defRPr/>
            </a:pPr>
            <a:r>
              <a:rPr lang="en-GB" sz="2646" i="1" kern="0" dirty="0">
                <a:solidFill>
                  <a:schemeClr val="accent6"/>
                </a:solidFill>
                <a:latin typeface="+mj-lt"/>
                <a:ea typeface="+mj-ea"/>
                <a:cs typeface="+mj-cs"/>
              </a:rPr>
              <a:t>                                     </a:t>
            </a:r>
          </a:p>
        </p:txBody>
      </p:sp>
      <p:sp>
        <p:nvSpPr>
          <p:cNvPr id="2" name="TextBox 1"/>
          <p:cNvSpPr txBox="1"/>
          <p:nvPr/>
        </p:nvSpPr>
        <p:spPr>
          <a:xfrm>
            <a:off x="821347" y="2510357"/>
            <a:ext cx="7780431" cy="6437660"/>
          </a:xfrm>
          <a:prstGeom prst="rect">
            <a:avLst/>
          </a:prstGeom>
          <a:noFill/>
        </p:spPr>
        <p:txBody>
          <a:bodyPr wrap="square" rtlCol="0">
            <a:spAutoFit/>
          </a:bodyPr>
          <a:lstStyle/>
          <a:p>
            <a:pPr lvl="1">
              <a:buClr>
                <a:schemeClr val="accent6"/>
              </a:buClr>
            </a:pPr>
            <a:endParaRPr lang="en-GB" sz="2426" dirty="0">
              <a:solidFill>
                <a:schemeClr val="bg1">
                  <a:lumMod val="50000"/>
                </a:schemeClr>
              </a:solidFill>
            </a:endParaRPr>
          </a:p>
          <a:p>
            <a:pPr lvl="1">
              <a:buClr>
                <a:schemeClr val="accent6"/>
              </a:buClr>
            </a:pPr>
            <a:endParaRPr lang="en-GB" sz="2426" dirty="0">
              <a:solidFill>
                <a:schemeClr val="bg1">
                  <a:lumMod val="50000"/>
                </a:schemeClr>
              </a:solidFill>
            </a:endParaRPr>
          </a:p>
          <a:p>
            <a:pPr lvl="1">
              <a:buClr>
                <a:schemeClr val="accent6"/>
              </a:buClr>
            </a:pPr>
            <a:endParaRPr lang="en-GB" sz="2426" dirty="0">
              <a:solidFill>
                <a:schemeClr val="bg1">
                  <a:lumMod val="50000"/>
                </a:schemeClr>
              </a:solidFill>
            </a:endParaRPr>
          </a:p>
          <a:p>
            <a:pPr lvl="1">
              <a:buClr>
                <a:schemeClr val="accent6"/>
              </a:buClr>
            </a:pPr>
            <a:endParaRPr lang="en-GB" sz="242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endParaRPr lang="en-GB" sz="2646" dirty="0">
              <a:solidFill>
                <a:schemeClr val="bg1">
                  <a:lumMod val="50000"/>
                </a:schemeClr>
              </a:solidFill>
            </a:endParaRPr>
          </a:p>
          <a:p>
            <a:pPr>
              <a:buClr>
                <a:schemeClr val="accent6"/>
              </a:buClr>
            </a:pPr>
            <a:r>
              <a:rPr lang="en-GB" sz="2646" dirty="0">
                <a:solidFill>
                  <a:schemeClr val="bg1">
                    <a:lumMod val="50000"/>
                  </a:schemeClr>
                </a:solidFill>
              </a:rPr>
              <a:t>		         		</a:t>
            </a:r>
            <a:endParaRPr lang="en-GB" sz="2646" b="1" dirty="0">
              <a:solidFill>
                <a:schemeClr val="bg1">
                  <a:lumMod val="50000"/>
                </a:schemeClr>
              </a:solidFill>
            </a:endParaRPr>
          </a:p>
          <a:p>
            <a:pPr marL="819102" lvl="1" indent="-315039">
              <a:buFont typeface="Arial" panose="020B0604020202020204" pitchFamily="34" charset="0"/>
              <a:buChar char="•"/>
            </a:pPr>
            <a:endParaRPr lang="en-GB" sz="242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pPr marL="315039" indent="-315039">
              <a:buFont typeface="Arial" panose="020B0604020202020204" pitchFamily="34" charset="0"/>
              <a:buChar char="•"/>
            </a:pPr>
            <a:endParaRPr lang="en-GB" sz="2646" dirty="0">
              <a:solidFill>
                <a:schemeClr val="bg1">
                  <a:lumMod val="50000"/>
                </a:schemeClr>
              </a:solidFill>
            </a:endParaRPr>
          </a:p>
          <a:p>
            <a:endParaRPr lang="en-GB" sz="2646" dirty="0">
              <a:solidFill>
                <a:schemeClr val="bg1">
                  <a:lumMod val="50000"/>
                </a:schemeClr>
              </a:solidFill>
            </a:endParaRPr>
          </a:p>
          <a:p>
            <a:endParaRPr lang="en-GB" sz="2646" dirty="0">
              <a:solidFill>
                <a:schemeClr val="bg1">
                  <a:lumMod val="50000"/>
                </a:schemeClr>
              </a:solidFill>
            </a:endParaRPr>
          </a:p>
        </p:txBody>
      </p:sp>
      <p:pic>
        <p:nvPicPr>
          <p:cNvPr id="5" name="Picture 4">
            <a:extLst>
              <a:ext uri="{FF2B5EF4-FFF2-40B4-BE49-F238E27FC236}">
                <a16:creationId xmlns:a16="http://schemas.microsoft.com/office/drawing/2014/main" xmlns="" id="{EF3A2A41-238F-4573-A6B0-BA450DD0F1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2257850"/>
            <a:ext cx="10116614" cy="3912363"/>
          </a:xfrm>
          <a:prstGeom prst="rect">
            <a:avLst/>
          </a:prstGeom>
        </p:spPr>
      </p:pic>
      <p:sp>
        <p:nvSpPr>
          <p:cNvPr id="7" name="Title 1"/>
          <p:cNvSpPr>
            <a:spLocks noGrp="1"/>
          </p:cNvSpPr>
          <p:nvPr>
            <p:ph type="title"/>
          </p:nvPr>
        </p:nvSpPr>
        <p:spPr>
          <a:xfrm>
            <a:off x="298450" y="302802"/>
            <a:ext cx="8501327" cy="1260211"/>
          </a:xfrm>
        </p:spPr>
        <p:txBody>
          <a:bodyPr/>
          <a:lstStyle/>
          <a:p>
            <a:r>
              <a:rPr lang="en-GB" sz="4000" dirty="0" smtClean="0"/>
              <a:t>Jargon busters</a:t>
            </a:r>
            <a:endParaRPr lang="en-GB" sz="4000" dirty="0"/>
          </a:p>
        </p:txBody>
      </p:sp>
    </p:spTree>
    <p:extLst>
      <p:ext uri="{BB962C8B-B14F-4D97-AF65-F5344CB8AC3E}">
        <p14:creationId xmlns:p14="http://schemas.microsoft.com/office/powerpoint/2010/main" val="3476139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CIRIA Slide Master">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HR Wallingford Presentation</Template>
  <TotalTime>3480</TotalTime>
  <Words>3441</Words>
  <Application>Microsoft Office PowerPoint</Application>
  <PresentationFormat>Custom</PresentationFormat>
  <Paragraphs>600</Paragraphs>
  <Slides>41</Slides>
  <Notes>41</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CIRIA Slide Master</vt:lpstr>
      <vt:lpstr>Office Theme</vt:lpstr>
      <vt:lpstr>C768 Guidance on the construction of SuDS</vt:lpstr>
      <vt:lpstr>Thanks to the funders</vt:lpstr>
      <vt:lpstr>Why it was needed</vt:lpstr>
      <vt:lpstr>Why it was needed</vt:lpstr>
      <vt:lpstr>Why it was needed</vt:lpstr>
      <vt:lpstr>Challenging sites</vt:lpstr>
      <vt:lpstr>The guidance</vt:lpstr>
      <vt:lpstr>simple English – few words – image rich</vt:lpstr>
      <vt:lpstr>Jargon busters</vt:lpstr>
      <vt:lpstr>Sharing helpful hints</vt:lpstr>
      <vt:lpstr>Learning from other’s experience</vt:lpstr>
      <vt:lpstr>Delivering SuDS objectives</vt:lpstr>
      <vt:lpstr>What’s different about SuDS</vt:lpstr>
      <vt:lpstr>Drainage Vs SuDS – the differences</vt:lpstr>
      <vt:lpstr>The site and the scheme</vt:lpstr>
      <vt:lpstr>Pre-construction</vt:lpstr>
      <vt:lpstr>The team approach</vt:lpstr>
      <vt:lpstr>Construction planning and programming</vt:lpstr>
      <vt:lpstr>PowerPoint Presentation</vt:lpstr>
      <vt:lpstr>PowerPoint Presentation</vt:lpstr>
      <vt:lpstr>Managing the site</vt:lpstr>
      <vt:lpstr>Managing the site</vt:lpstr>
      <vt:lpstr>PowerPoint Presentation</vt:lpstr>
      <vt:lpstr>SuDS and site access</vt:lpstr>
      <vt:lpstr>Managing soil erosion and silt</vt:lpstr>
      <vt:lpstr>Establishing planting</vt:lpstr>
      <vt:lpstr>PowerPoint Presentation</vt:lpstr>
      <vt:lpstr>PowerPoint Presentation</vt:lpstr>
      <vt:lpstr>PowerPoint Presentation</vt:lpstr>
      <vt:lpstr>Tolerances</vt:lpstr>
      <vt:lpstr>Challenging sites – high groundwater</vt:lpstr>
      <vt:lpstr>Challenging sites – contaminated land</vt:lpstr>
      <vt:lpstr>Soils</vt:lpstr>
      <vt:lpstr>Inlets and outlets</vt:lpstr>
      <vt:lpstr>Materials: geosynthetics and geomembranes</vt:lpstr>
      <vt:lpstr>PowerPoint Presentation</vt:lpstr>
      <vt:lpstr>PowerPoint Presentation</vt:lpstr>
      <vt:lpstr>PowerPoint Presentation</vt:lpstr>
      <vt:lpstr>PowerPoint Presentation</vt:lpstr>
      <vt:lpstr>PowerPoint Presentation</vt:lpstr>
      <vt:lpstr>Summary</vt:lpstr>
    </vt:vector>
  </TitlesOfParts>
  <Company>HR Wallingford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to go here</dc:title>
  <dc:creator>Sue illman</dc:creator>
  <cp:lastModifiedBy>Paul Shaffer</cp:lastModifiedBy>
  <cp:revision>209</cp:revision>
  <dcterms:created xsi:type="dcterms:W3CDTF">2014-12-09T10:08:08Z</dcterms:created>
  <dcterms:modified xsi:type="dcterms:W3CDTF">2017-11-02T15:58:59Z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1.02</vt:lpwstr>
  </property>
  <property fmtid="{D5CDD505-2E9C-101B-9397-08002B2CF9AE}" pid="3" name="Date">
    <vt:lpwstr>10 September 2012</vt:lpwstr>
  </property>
</Properties>
</file>