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6" r:id="rId20"/>
    <p:sldId id="277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6E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B3F53-715C-6759-0DFA-B65C6D3794F4}" v="6" dt="2024-10-18T09:55:21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7367-7C84-0C84-0E69-1D5A44C6F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9FC34-E469-213D-9645-28D144064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F9619-AF11-32AF-8D70-D30F6983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DAB1A-C3A8-BEE3-AC34-854AD130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7327E-8C1F-88E5-3A74-3FC1FC84F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18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3588F-45DC-5BDF-4AEE-2CB784E75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7E0EB-6B6D-6559-FE78-1189E234E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0562E-2E53-0EEC-B9F5-C768ED4B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CCE71-1737-D882-ED68-96D0E38D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0C647-2F57-B0F8-A714-88E30FB5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48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A393D3-0C64-D6DC-6885-1EA42A527A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1CC0D-F988-32CD-C0D6-FAC057988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CD9AF-C9CA-A410-2144-3124E1F56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A73EA-1D52-7999-7D12-74FD94F7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634D-5850-AB4E-CF11-BF7BCB8B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92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A089-54BC-77B2-7DDA-A0DBFE14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B1F11-F971-1E7B-087D-1A13A1010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8E044-D315-42D3-BD50-EA1832802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AD568-BB29-EFE3-FC6C-134C53354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D1A43-967F-B47D-6D69-87E7438F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10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4CDA9-9927-9F2E-8877-D65FC78F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41258-8630-DDF3-DADF-4CAAB0065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0DA00-B046-3644-5A05-6CED3D32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BB7D1-780B-3773-9EC2-B015629A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3C1CA-6F0C-1151-7F85-91D9400B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91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4DA55-DF9B-9B49-7C5C-0B5E116DD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F7E7D-5D66-D39E-D78F-30B4E2DFF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7F1C2-BE7C-47F9-C21B-EBD4AA30F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FD4EA-456D-4B2F-88ED-9FEAD9E6F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656B7-7E01-61A8-FCD8-93BB4BCE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9A460-17F0-1D7A-2019-18618F41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3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939C1-32B1-3E00-986C-1DDE857B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03020-7D87-27C2-6BBA-89AB4317A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B881C-273E-3FA0-BDF7-282E6088C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D127A-8771-4279-F569-BBF85F2A8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BF591E-2CB9-DD47-D80D-CDA8F95FD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EE0F01-E95C-185B-8802-58F144AF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80C5F0-0DBF-3FC9-92A9-900D550A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D2240-5709-28F0-42B7-6C3CD9834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51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CE7D4-6108-8874-CB5A-DD8C8BADD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635B1-E287-58F5-343D-701240EF2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78F9A-B902-C5C5-FB9C-B4573B81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9E293-455C-3E31-3C3C-90F2CE2D5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88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FBDDE4-5224-DA92-12C8-9FE739C7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680BDC-27F0-9C6E-0C91-64C77F4F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1D836-D713-4C55-ECAE-843D2936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90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466D-CAF0-D3EB-43B6-C7EDE13D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40B97-C787-4A81-49AF-950B2A21C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ED9A4-2BEE-860F-3EB8-EC4634536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8F0D2-6286-59E1-5BEC-21BADFD6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78F1A-018B-0BB9-5C02-9B88E64E0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F93FA-D348-F9ED-FD32-F1E006BC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34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41E5D-3FDF-E039-7215-9CF7252C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84D1-E241-6C3F-63C4-96842EA51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FA1D5-4DF2-FDA9-7F6C-ABD0EEDA9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77E22-6EE7-816E-F4C3-9FEB8280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C3F82-5FC8-95AF-F44F-5D0D1B24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0408A-03A1-B079-2BDC-DC76D4182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43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68FFA-1DDB-039F-430B-15323438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DEF6E-A409-D495-EF90-F5B5980F9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34AFE-0D1A-A45C-A74E-B8F2D6411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2CC333-F1D8-4FB9-AC2E-F131CF994769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B67D6-F4A5-9B2A-5AD5-2A4751202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F40CD-A065-9716-9522-962C578CF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FC7266-0A04-4FE9-A7BC-F63A4EB71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61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 on the road&#10;&#10;Description automatically generated">
            <a:extLst>
              <a:ext uri="{FF2B5EF4-FFF2-40B4-BE49-F238E27FC236}">
                <a16:creationId xmlns:a16="http://schemas.microsoft.com/office/drawing/2014/main" id="{5F652E9F-0FB3-4D1A-FBF7-AA9918BFB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>
          <a:xfrm>
            <a:off x="0" y="0"/>
            <a:ext cx="12213166" cy="58782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5FFC00-35A6-758B-95CB-B0E446C34BC0}"/>
              </a:ext>
            </a:extLst>
          </p:cNvPr>
          <p:cNvSpPr/>
          <p:nvPr/>
        </p:nvSpPr>
        <p:spPr>
          <a:xfrm>
            <a:off x="849086" y="979714"/>
            <a:ext cx="4854727" cy="733912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FB8C9-554D-4C16-EC2E-E12C4D3E0A7A}"/>
              </a:ext>
            </a:extLst>
          </p:cNvPr>
          <p:cNvSpPr txBox="1"/>
          <p:nvPr/>
        </p:nvSpPr>
        <p:spPr>
          <a:xfrm>
            <a:off x="945696" y="1072316"/>
            <a:ext cx="541292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Sustainable </a:t>
            </a:r>
            <a:r>
              <a:rPr lang="en-GB" sz="3200" b="1" i="0" err="1">
                <a:solidFill>
                  <a:schemeClr val="bg1"/>
                </a:solidFill>
                <a:effectLst/>
                <a:latin typeface="Arial"/>
                <a:cs typeface="Arial"/>
              </a:rPr>
              <a:t>SuDS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 With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EB228B-934A-C119-BC43-C8AB244BB627}"/>
              </a:ext>
            </a:extLst>
          </p:cNvPr>
          <p:cNvSpPr/>
          <p:nvPr/>
        </p:nvSpPr>
        <p:spPr>
          <a:xfrm>
            <a:off x="849087" y="1867073"/>
            <a:ext cx="3815442" cy="783772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91923-57B9-5583-46EE-A3B60A70A50D}"/>
              </a:ext>
            </a:extLst>
          </p:cNvPr>
          <p:cNvSpPr txBox="1"/>
          <p:nvPr/>
        </p:nvSpPr>
        <p:spPr>
          <a:xfrm>
            <a:off x="945696" y="1966571"/>
            <a:ext cx="541292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inimal </a:t>
            </a:r>
            <a:r>
              <a:rPr lang="en-GB" sz="3200" b="1" dirty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and </a:t>
            </a:r>
            <a:r>
              <a:rPr lang="en-GB" sz="3200" b="1" dirty="0">
                <a:solidFill>
                  <a:schemeClr val="bg1"/>
                </a:solidFill>
                <a:latin typeface="Arial"/>
                <a:cs typeface="Arial"/>
              </a:rPr>
              <a:t>U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se </a:t>
            </a:r>
          </a:p>
        </p:txBody>
      </p:sp>
      <p:pic>
        <p:nvPicPr>
          <p:cNvPr id="3" name="Picture 2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0F20B4A7-660A-B654-82BE-510EF3067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04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trees and a sign&#10;&#10;Description automatically generated">
            <a:extLst>
              <a:ext uri="{FF2B5EF4-FFF2-40B4-BE49-F238E27FC236}">
                <a16:creationId xmlns:a16="http://schemas.microsoft.com/office/drawing/2014/main" id="{E2F84F4F-C468-A265-0E4B-CCFBEB563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99" b="-403"/>
          <a:stretch/>
        </p:blipFill>
        <p:spPr>
          <a:xfrm>
            <a:off x="0" y="-759278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4AFAEB-C102-58A1-8839-1652B9925768}"/>
              </a:ext>
            </a:extLst>
          </p:cNvPr>
          <p:cNvSpPr/>
          <p:nvPr/>
        </p:nvSpPr>
        <p:spPr>
          <a:xfrm>
            <a:off x="404283" y="481708"/>
            <a:ext cx="5276246" cy="582689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66E3D-8F6C-6D5A-A27B-E544C66929CC}"/>
              </a:ext>
            </a:extLst>
          </p:cNvPr>
          <p:cNvSpPr txBox="1"/>
          <p:nvPr/>
        </p:nvSpPr>
        <p:spPr>
          <a:xfrm>
            <a:off x="495541" y="346528"/>
            <a:ext cx="6457769" cy="22232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Arial"/>
                <a:ea typeface="Calibri"/>
                <a:cs typeface="Calibri"/>
              </a:rPr>
              <a:t>Walk, Cycle, Live, Stirling</a:t>
            </a:r>
          </a:p>
          <a:p>
            <a:pPr>
              <a:lnSpc>
                <a:spcPct val="150000"/>
              </a:lnSpc>
            </a:pPr>
            <a:endParaRPr lang="en-GB" sz="3200" b="1" i="0" u="none" strike="noStrike" dirty="0">
              <a:solidFill>
                <a:schemeClr val="bg1"/>
              </a:solidFill>
              <a:effectLst/>
              <a:latin typeface="AvenirNext LT Pro Bold" panose="020B0804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3200" b="1" i="0" dirty="0">
              <a:solidFill>
                <a:schemeClr val="bg1"/>
              </a:solidFill>
              <a:effectLst/>
              <a:latin typeface="AvenirNext LT Pro Bold" panose="020B0804020202020204" pitchFamily="34" charset="0"/>
            </a:endParaRPr>
          </a:p>
        </p:txBody>
      </p:sp>
      <p:pic>
        <p:nvPicPr>
          <p:cNvPr id="3" name="Picture 2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39824E39-6618-0C51-5A0D-167DE49B2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770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er box outside of a building&#10;&#10;Description automatically generated">
            <a:extLst>
              <a:ext uri="{FF2B5EF4-FFF2-40B4-BE49-F238E27FC236}">
                <a16:creationId xmlns:a16="http://schemas.microsoft.com/office/drawing/2014/main" id="{2B6B441E-32EB-E8EB-528B-F0489B691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92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4AFAEB-C102-58A1-8839-1652B9925768}"/>
              </a:ext>
            </a:extLst>
          </p:cNvPr>
          <p:cNvSpPr/>
          <p:nvPr/>
        </p:nvSpPr>
        <p:spPr>
          <a:xfrm>
            <a:off x="457200" y="862708"/>
            <a:ext cx="7388679" cy="783772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66E3D-8F6C-6D5A-A27B-E544C66929CC}"/>
              </a:ext>
            </a:extLst>
          </p:cNvPr>
          <p:cNvSpPr txBox="1"/>
          <p:nvPr/>
        </p:nvSpPr>
        <p:spPr>
          <a:xfrm>
            <a:off x="548458" y="808262"/>
            <a:ext cx="7623992" cy="14845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Bristol, </a:t>
            </a:r>
            <a:r>
              <a:rPr lang="en-GB" sz="3200" b="1" i="0" err="1">
                <a:solidFill>
                  <a:schemeClr val="bg1"/>
                </a:solidFill>
                <a:effectLst/>
                <a:latin typeface="Arial"/>
                <a:cs typeface="Arial"/>
              </a:rPr>
              <a:t>Ubley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, The Old Manor House</a:t>
            </a:r>
            <a:endParaRPr lang="en-GB" sz="3200" b="1" i="0" u="none" strike="noStrike" dirty="0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GB" sz="3200" b="1" i="0" dirty="0">
              <a:solidFill>
                <a:schemeClr val="bg1"/>
              </a:solidFill>
              <a:effectLst/>
              <a:latin typeface="AvenirNext LT Pro Bold" panose="020B0804020202020204" pitchFamily="34" charset="0"/>
            </a:endParaRPr>
          </a:p>
        </p:txBody>
      </p:sp>
      <p:pic>
        <p:nvPicPr>
          <p:cNvPr id="4" name="Picture 3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D9D67BE3-C3D7-7695-9C59-477EEF6E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52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nter box with plants in it&#10;&#10;Description automatically generated">
            <a:extLst>
              <a:ext uri="{FF2B5EF4-FFF2-40B4-BE49-F238E27FC236}">
                <a16:creationId xmlns:a16="http://schemas.microsoft.com/office/drawing/2014/main" id="{7A7733C5-2B85-C796-A9CD-F79E8D52F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246" cy="55006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4AFAEB-C102-58A1-8839-1652B9925768}"/>
              </a:ext>
            </a:extLst>
          </p:cNvPr>
          <p:cNvSpPr/>
          <p:nvPr/>
        </p:nvSpPr>
        <p:spPr>
          <a:xfrm>
            <a:off x="457200" y="905042"/>
            <a:ext cx="3894063" cy="720272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66E3D-8F6C-6D5A-A27B-E544C66929CC}"/>
              </a:ext>
            </a:extLst>
          </p:cNvPr>
          <p:cNvSpPr txBox="1"/>
          <p:nvPr/>
        </p:nvSpPr>
        <p:spPr>
          <a:xfrm>
            <a:off x="548458" y="808262"/>
            <a:ext cx="3982721" cy="22232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Arial"/>
                <a:cs typeface="Arial"/>
              </a:rPr>
              <a:t>Staveley, Cumbria</a:t>
            </a:r>
          </a:p>
          <a:p>
            <a:pPr>
              <a:lnSpc>
                <a:spcPct val="150000"/>
              </a:lnSpc>
            </a:pPr>
            <a:endParaRPr lang="en-GB" sz="3200" b="1" i="0" u="none" strike="noStrike" dirty="0">
              <a:solidFill>
                <a:schemeClr val="bg1"/>
              </a:solidFill>
              <a:effectLst/>
              <a:latin typeface="AvenirNext LT Pro Bold" panose="020B0804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3200" b="1" i="0" dirty="0">
              <a:solidFill>
                <a:schemeClr val="bg1"/>
              </a:solidFill>
              <a:effectLst/>
              <a:latin typeface="AvenirNext LT Pro Bold" panose="020B0804020202020204" pitchFamily="34" charset="0"/>
            </a:endParaRPr>
          </a:p>
        </p:txBody>
      </p:sp>
      <p:pic>
        <p:nvPicPr>
          <p:cNvPr id="3" name="Picture 2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358C77B0-F486-D02A-6074-8FCB8020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709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8A6071A6-79EB-3AF7-4D0B-3587659E7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6"/>
            <a:ext cx="12192000" cy="6843129"/>
          </a:xfrm>
          <a:prstGeom prst="rect">
            <a:avLst/>
          </a:prstGeom>
        </p:spPr>
      </p:pic>
      <p:pic>
        <p:nvPicPr>
          <p:cNvPr id="10" name="Picture 9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CC1B1C97-7BA1-A6EE-0EA6-62337A02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942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n a screen&#10;&#10;Description automatically generated">
            <a:extLst>
              <a:ext uri="{FF2B5EF4-FFF2-40B4-BE49-F238E27FC236}">
                <a16:creationId xmlns:a16="http://schemas.microsoft.com/office/drawing/2014/main" id="{E87F0BD4-0283-4352-6C33-6794E0EF7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pic>
        <p:nvPicPr>
          <p:cNvPr id="6" name="Picture 5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1F9F419C-DA35-03BC-FBBF-86A1FC01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823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 of a water drainage system&#10;&#10;Description automatically generated">
            <a:extLst>
              <a:ext uri="{FF2B5EF4-FFF2-40B4-BE49-F238E27FC236}">
                <a16:creationId xmlns:a16="http://schemas.microsoft.com/office/drawing/2014/main" id="{CF6CAE80-9637-BDF5-5496-1E2A50A7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84" y="137583"/>
            <a:ext cx="9620250" cy="54080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7D671E-A847-CE46-B66B-3824329183F1}"/>
              </a:ext>
            </a:extLst>
          </p:cNvPr>
          <p:cNvSpPr/>
          <p:nvPr/>
        </p:nvSpPr>
        <p:spPr>
          <a:xfrm>
            <a:off x="393700" y="703960"/>
            <a:ext cx="2260093" cy="646188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DF3F55-E574-8E69-9358-75B169D7893C}"/>
              </a:ext>
            </a:extLst>
          </p:cNvPr>
          <p:cNvSpPr/>
          <p:nvPr/>
        </p:nvSpPr>
        <p:spPr>
          <a:xfrm>
            <a:off x="393699" y="1487126"/>
            <a:ext cx="2524676" cy="603855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20D90-5A3A-844B-DF09-A59F37D2510C}"/>
              </a:ext>
            </a:extLst>
          </p:cNvPr>
          <p:cNvSpPr txBox="1"/>
          <p:nvPr/>
        </p:nvSpPr>
        <p:spPr>
          <a:xfrm>
            <a:off x="474375" y="607179"/>
            <a:ext cx="4892222" cy="29638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err="1">
                <a:solidFill>
                  <a:schemeClr val="bg1"/>
                </a:solidFill>
                <a:latin typeface="Arial"/>
                <a:cs typeface="Arial"/>
              </a:rPr>
              <a:t>SuDSPod</a:t>
            </a:r>
            <a:r>
              <a:rPr lang="en-GB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chemeClr val="bg1"/>
                </a:solidFill>
                <a:latin typeface="Arial"/>
                <a:cs typeface="Arial"/>
              </a:rPr>
              <a:t>Attenuation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GB" sz="3200" b="1" i="0" u="none" strike="noStrike" dirty="0">
              <a:solidFill>
                <a:schemeClr val="bg1"/>
              </a:solidFill>
              <a:effectLst/>
              <a:latin typeface="AvenirNext LT Pro Bold" panose="020B0804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3200" b="1" i="0" dirty="0">
              <a:solidFill>
                <a:schemeClr val="bg1"/>
              </a:solidFill>
              <a:effectLst/>
              <a:latin typeface="AvenirNext LT Pro Bold" panose="020B0804020202020204" pitchFamily="34" charset="0"/>
            </a:endParaRPr>
          </a:p>
        </p:txBody>
      </p:sp>
      <p:pic>
        <p:nvPicPr>
          <p:cNvPr id="15" name="Picture 14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A68AC0C9-3137-C0A8-A224-6A403F8A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323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 parked in a parking lot&#10;&#10;Description automatically generated">
            <a:extLst>
              <a:ext uri="{FF2B5EF4-FFF2-40B4-BE49-F238E27FC236}">
                <a16:creationId xmlns:a16="http://schemas.microsoft.com/office/drawing/2014/main" id="{B797C2BB-FA4C-BFD7-B25F-BD8AE6F05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988"/>
            <a:ext cx="12192000" cy="5566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1E5554-C964-0706-30EB-C8996FB2B24D}"/>
              </a:ext>
            </a:extLst>
          </p:cNvPr>
          <p:cNvSpPr/>
          <p:nvPr/>
        </p:nvSpPr>
        <p:spPr>
          <a:xfrm>
            <a:off x="457200" y="809792"/>
            <a:ext cx="4556676" cy="900188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6C1BB-7AFD-D7BC-BC5B-602560AFA062}"/>
              </a:ext>
            </a:extLst>
          </p:cNvPr>
          <p:cNvSpPr txBox="1"/>
          <p:nvPr/>
        </p:nvSpPr>
        <p:spPr>
          <a:xfrm>
            <a:off x="548458" y="808262"/>
            <a:ext cx="4892222" cy="22232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chemeClr val="bg1"/>
                </a:solidFill>
                <a:latin typeface="Arial"/>
                <a:cs typeface="Arial"/>
              </a:rPr>
              <a:t>Charterhouse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 School</a:t>
            </a:r>
            <a:endParaRPr lang="en-GB" sz="3200" b="1" i="0" u="none" strike="noStrike" dirty="0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GB" sz="3200" b="1" i="0" u="none" strike="noStrike" dirty="0">
              <a:solidFill>
                <a:schemeClr val="bg1"/>
              </a:solidFill>
              <a:effectLst/>
              <a:latin typeface="AvenirNext LT Pro Bold" panose="020B0804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3200" b="1" i="0" dirty="0">
              <a:solidFill>
                <a:schemeClr val="bg1"/>
              </a:solidFill>
              <a:effectLst/>
              <a:latin typeface="AvenirNext LT Pro Bold" panose="020B0804020202020204" pitchFamily="34" charset="0"/>
            </a:endParaRPr>
          </a:p>
        </p:txBody>
      </p:sp>
      <p:pic>
        <p:nvPicPr>
          <p:cNvPr id="3" name="Picture 2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B843CC29-35C7-C293-4D49-52E9D0E6A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366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ollage of a sidewalk and a sidewalk with trees&#10;&#10;Description automatically generated">
            <a:extLst>
              <a:ext uri="{FF2B5EF4-FFF2-40B4-BE49-F238E27FC236}">
                <a16:creationId xmlns:a16="http://schemas.microsoft.com/office/drawing/2014/main" id="{ADAC8724-4FBD-1B56-B8E6-0E689E57E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collage of a person in a hard hat&#10;&#10;Description automatically generated">
            <a:extLst>
              <a:ext uri="{FF2B5EF4-FFF2-40B4-BE49-F238E27FC236}">
                <a16:creationId xmlns:a16="http://schemas.microsoft.com/office/drawing/2014/main" id="{AC08E4C8-101C-B438-167D-6117C3BD5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9"/>
          <a:stretch/>
        </p:blipFill>
        <p:spPr bwMode="auto">
          <a:xfrm>
            <a:off x="-1" y="5624224"/>
            <a:ext cx="12191999" cy="12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622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qr code and a qr code&#10;&#10;Description automatically generated">
            <a:extLst>
              <a:ext uri="{FF2B5EF4-FFF2-40B4-BE49-F238E27FC236}">
                <a16:creationId xmlns:a16="http://schemas.microsoft.com/office/drawing/2014/main" id="{3012FB7E-7814-598D-4B14-B9E821ED2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7488EE22-BAE6-04AF-8AD4-E1D8E5CD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929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building with a few information&#10;&#10;Description automatically generated with medium confidence">
            <a:extLst>
              <a:ext uri="{FF2B5EF4-FFF2-40B4-BE49-F238E27FC236}">
                <a16:creationId xmlns:a16="http://schemas.microsoft.com/office/drawing/2014/main" id="{472BB9F1-62B3-E00A-A2E8-3AF0C9CDF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6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1117BA7D-A244-D8B4-1AAC-EAD9C550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0687"/>
            <a:ext cx="12192000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diagram of a diagram of water quality&#10;&#10;Description automatically generated with medium confidence">
            <a:extLst>
              <a:ext uri="{FF2B5EF4-FFF2-40B4-BE49-F238E27FC236}">
                <a16:creationId xmlns:a16="http://schemas.microsoft.com/office/drawing/2014/main" id="{D4B67303-C1EE-D9F0-BE3A-D61E035C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23DD88-AC4E-7545-ED4E-663A1BD3952B}"/>
              </a:ext>
            </a:extLst>
          </p:cNvPr>
          <p:cNvSpPr/>
          <p:nvPr/>
        </p:nvSpPr>
        <p:spPr>
          <a:xfrm>
            <a:off x="947057" y="4147457"/>
            <a:ext cx="4816929" cy="1353230"/>
          </a:xfrm>
          <a:prstGeom prst="rect">
            <a:avLst/>
          </a:prstGeom>
          <a:solidFill>
            <a:srgbClr val="C8D6E1"/>
          </a:solidFill>
          <a:ln>
            <a:solidFill>
              <a:srgbClr val="C8D6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77059-14BC-3D3A-6FA1-BBEEAF51118A}"/>
              </a:ext>
            </a:extLst>
          </p:cNvPr>
          <p:cNvSpPr txBox="1"/>
          <p:nvPr/>
        </p:nvSpPr>
        <p:spPr>
          <a:xfrm>
            <a:off x="742950" y="4223908"/>
            <a:ext cx="485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Avenir Next LT Pro Light" panose="020B0304020202020204" pitchFamily="34" charset="0"/>
              </a:rPr>
              <a:t>Our multifunctional </a:t>
            </a:r>
            <a:r>
              <a:rPr lang="en-GB" dirty="0" err="1">
                <a:latin typeface="Avenir Next LT Pro Light" panose="020B0304020202020204" pitchFamily="34" charset="0"/>
              </a:rPr>
              <a:t>SuDS</a:t>
            </a:r>
            <a:r>
              <a:rPr lang="en-GB" dirty="0">
                <a:latin typeface="Avenir Next LT Pro Light" panose="020B0304020202020204" pitchFamily="34" charset="0"/>
              </a:rPr>
              <a:t> solutions capture</a:t>
            </a:r>
          </a:p>
          <a:p>
            <a:pPr algn="r"/>
            <a:r>
              <a:rPr lang="en-GB" dirty="0">
                <a:latin typeface="Avenir Next LT Pro Light" panose="020B0304020202020204" pitchFamily="34" charset="0"/>
              </a:rPr>
              <a:t>Stormwater, removes pollutants, boosts biodiversity, amenity and creates enhanced urban spaces.</a:t>
            </a:r>
          </a:p>
        </p:txBody>
      </p:sp>
      <p:pic>
        <p:nvPicPr>
          <p:cNvPr id="3" name="Picture 2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9E29F8BB-3161-54D9-91CB-03F8CC042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82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18EA87FA-F2B6-212A-D398-522471481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39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lculator tool with text&#10;&#10;Description automatically generated">
            <a:extLst>
              <a:ext uri="{FF2B5EF4-FFF2-40B4-BE49-F238E27FC236}">
                <a16:creationId xmlns:a16="http://schemas.microsoft.com/office/drawing/2014/main" id="{2347BBB9-A1C6-81EF-9B99-FC65927D5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pic>
        <p:nvPicPr>
          <p:cNvPr id="10" name="Picture 9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02253BAE-5BCE-A37D-4CB4-B89BB7C0D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456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a lawn and flowers&#10;&#10;Description automatically generated">
            <a:extLst>
              <a:ext uri="{FF2B5EF4-FFF2-40B4-BE49-F238E27FC236}">
                <a16:creationId xmlns:a16="http://schemas.microsoft.com/office/drawing/2014/main" id="{9581F816-82C1-60AC-628C-0A25F8DD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4"/>
            <a:ext cx="12211050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56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close-up of a drainage system&#10;&#10;Description automatically generated">
            <a:extLst>
              <a:ext uri="{FF2B5EF4-FFF2-40B4-BE49-F238E27FC236}">
                <a16:creationId xmlns:a16="http://schemas.microsoft.com/office/drawing/2014/main" id="{707D52E9-8F6F-B3FE-0911-8F1C54D7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DCB1CA23-87EB-ABFB-6B86-11EBF1413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4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ck house with a driveway&#10;&#10;Description automatically generated">
            <a:extLst>
              <a:ext uri="{FF2B5EF4-FFF2-40B4-BE49-F238E27FC236}">
                <a16:creationId xmlns:a16="http://schemas.microsoft.com/office/drawing/2014/main" id="{88AE1B78-C366-FCF3-CE06-B900C0F25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/>
          <a:stretch/>
        </p:blipFill>
        <p:spPr>
          <a:xfrm>
            <a:off x="0" y="0"/>
            <a:ext cx="12192000" cy="55006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0981BA-684F-C686-62FD-0A2A6A57CAD5}"/>
              </a:ext>
            </a:extLst>
          </p:cNvPr>
          <p:cNvSpPr/>
          <p:nvPr/>
        </p:nvSpPr>
        <p:spPr>
          <a:xfrm>
            <a:off x="777240" y="936172"/>
            <a:ext cx="5537380" cy="791029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72A60E-4252-A4CE-404E-17DA9190E804}"/>
              </a:ext>
            </a:extLst>
          </p:cNvPr>
          <p:cNvSpPr/>
          <p:nvPr/>
        </p:nvSpPr>
        <p:spPr>
          <a:xfrm>
            <a:off x="777240" y="1873177"/>
            <a:ext cx="5544638" cy="783772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6354E-54D0-0575-E5FB-E8D011FB6564}"/>
              </a:ext>
            </a:extLst>
          </p:cNvPr>
          <p:cNvSpPr txBox="1"/>
          <p:nvPr/>
        </p:nvSpPr>
        <p:spPr>
          <a:xfrm>
            <a:off x="899886" y="895659"/>
            <a:ext cx="5421992" cy="16630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Why landscape and </a:t>
            </a:r>
            <a:r>
              <a:rPr lang="en-GB" sz="3200" b="1" i="0" dirty="0" err="1">
                <a:solidFill>
                  <a:schemeClr val="bg1"/>
                </a:solidFill>
                <a:effectLst/>
                <a:latin typeface="Arial"/>
                <a:cs typeface="Arial"/>
              </a:rPr>
              <a:t>SuDS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Why not combine the two? </a:t>
            </a:r>
          </a:p>
        </p:txBody>
      </p:sp>
      <p:pic>
        <p:nvPicPr>
          <p:cNvPr id="7" name="Picture 6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DAEBA795-9D7B-33A4-46C3-B11AF566F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599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e on a flower&#10;&#10;Description automatically generated">
            <a:extLst>
              <a:ext uri="{FF2B5EF4-FFF2-40B4-BE49-F238E27FC236}">
                <a16:creationId xmlns:a16="http://schemas.microsoft.com/office/drawing/2014/main" id="{B8EB065A-1C7A-682A-50AF-EA8A54756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2"/>
          <a:stretch/>
        </p:blipFill>
        <p:spPr>
          <a:xfrm>
            <a:off x="1" y="-10582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116C71-9AD5-1EB5-80E5-E76FAE9449A8}"/>
              </a:ext>
            </a:extLst>
          </p:cNvPr>
          <p:cNvSpPr/>
          <p:nvPr/>
        </p:nvSpPr>
        <p:spPr>
          <a:xfrm>
            <a:off x="892628" y="936172"/>
            <a:ext cx="4252384" cy="86178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BE7D4-C5A7-10A9-B706-C41BC6B48B34}"/>
              </a:ext>
            </a:extLst>
          </p:cNvPr>
          <p:cNvSpPr txBox="1"/>
          <p:nvPr/>
        </p:nvSpPr>
        <p:spPr>
          <a:xfrm>
            <a:off x="977900" y="940780"/>
            <a:ext cx="6230711" cy="7459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i="0" err="1">
                <a:solidFill>
                  <a:schemeClr val="bg1"/>
                </a:solidFill>
                <a:effectLst/>
                <a:latin typeface="Arial"/>
                <a:cs typeface="Arial"/>
              </a:rPr>
              <a:t>SuDS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 &amp; Biodiversity</a:t>
            </a:r>
          </a:p>
        </p:txBody>
      </p:sp>
      <p:pic>
        <p:nvPicPr>
          <p:cNvPr id="6" name="Picture 5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F9C94346-3DB9-7498-582B-E8144B15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1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s parked cars in a flooded street&#10;&#10;Description automatically generated">
            <a:extLst>
              <a:ext uri="{FF2B5EF4-FFF2-40B4-BE49-F238E27FC236}">
                <a16:creationId xmlns:a16="http://schemas.microsoft.com/office/drawing/2014/main" id="{6F89F843-2C84-AD3A-732D-F07F3E27D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8"/>
          <a:stretch/>
        </p:blipFill>
        <p:spPr>
          <a:xfrm>
            <a:off x="5984583" y="2891447"/>
            <a:ext cx="6207417" cy="3961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C184AE-F4AE-642B-7F05-9A249B713A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2"/>
          <a:stretch/>
        </p:blipFill>
        <p:spPr>
          <a:xfrm>
            <a:off x="0" y="2909735"/>
            <a:ext cx="5886775" cy="3171611"/>
          </a:xfrm>
          <a:prstGeom prst="rect">
            <a:avLst/>
          </a:prstGeom>
        </p:spPr>
      </p:pic>
      <p:pic>
        <p:nvPicPr>
          <p:cNvPr id="3" name="Picture 2" descr="A water droplet falling into water&#10;&#10;Description automatically generated">
            <a:extLst>
              <a:ext uri="{FF2B5EF4-FFF2-40B4-BE49-F238E27FC236}">
                <a16:creationId xmlns:a16="http://schemas.microsoft.com/office/drawing/2014/main" id="{E55E9F00-9BDE-36EF-224A-39AB04E80C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7340" r="4934" b="8149"/>
          <a:stretch/>
        </p:blipFill>
        <p:spPr>
          <a:xfrm>
            <a:off x="-30518" y="-4824"/>
            <a:ext cx="5923351" cy="2838450"/>
          </a:xfrm>
          <a:prstGeom prst="rect">
            <a:avLst/>
          </a:prstGeom>
        </p:spPr>
      </p:pic>
      <p:pic>
        <p:nvPicPr>
          <p:cNvPr id="5" name="Picture 4" descr="A bee on a purple flower&#10;&#10;Description automatically generated">
            <a:extLst>
              <a:ext uri="{FF2B5EF4-FFF2-40B4-BE49-F238E27FC236}">
                <a16:creationId xmlns:a16="http://schemas.microsoft.com/office/drawing/2014/main" id="{AD8A99B2-D86D-DC13-3A6E-5EE2FAF4B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11362" r="192" b="19985"/>
          <a:stretch/>
        </p:blipFill>
        <p:spPr>
          <a:xfrm>
            <a:off x="5972300" y="-4824"/>
            <a:ext cx="6219700" cy="28215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FAD1E9-D74D-4760-012E-DE92BBA01AE5}"/>
              </a:ext>
            </a:extLst>
          </p:cNvPr>
          <p:cNvSpPr/>
          <p:nvPr/>
        </p:nvSpPr>
        <p:spPr>
          <a:xfrm>
            <a:off x="2677886" y="2258800"/>
            <a:ext cx="6686549" cy="783772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E2CBA-B862-9112-F828-415E2BA74258}"/>
              </a:ext>
            </a:extLst>
          </p:cNvPr>
          <p:cNvSpPr txBox="1"/>
          <p:nvPr/>
        </p:nvSpPr>
        <p:spPr>
          <a:xfrm>
            <a:off x="2803073" y="2199850"/>
            <a:ext cx="6457769" cy="7459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Environmental benefits of </a:t>
            </a:r>
            <a:r>
              <a:rPr lang="en-GB" sz="3200" b="1" i="0" err="1">
                <a:solidFill>
                  <a:schemeClr val="bg1"/>
                </a:solidFill>
                <a:effectLst/>
                <a:latin typeface="Arial"/>
                <a:cs typeface="Arial"/>
              </a:rPr>
              <a:t>SuDS</a:t>
            </a:r>
            <a:endParaRPr lang="en-GB" sz="3200" b="1" i="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6" name="Picture 5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1EF37AAC-BC2B-2450-ED10-6EFB270E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8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houses with a road and bushes&#10;&#10;Description automatically generated">
            <a:extLst>
              <a:ext uri="{FF2B5EF4-FFF2-40B4-BE49-F238E27FC236}">
                <a16:creationId xmlns:a16="http://schemas.microsoft.com/office/drawing/2014/main" id="{0661EBCF-8409-4B6F-24DA-9D06A20E0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/>
          <a:stretch/>
        </p:blipFill>
        <p:spPr>
          <a:xfrm>
            <a:off x="0" y="0"/>
            <a:ext cx="12192000" cy="65395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C41EA1-1257-344B-2594-C7FFE0E75A5D}"/>
              </a:ext>
            </a:extLst>
          </p:cNvPr>
          <p:cNvSpPr/>
          <p:nvPr/>
        </p:nvSpPr>
        <p:spPr>
          <a:xfrm>
            <a:off x="598715" y="818862"/>
            <a:ext cx="5177064" cy="60385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F13EC-16B0-9894-5E62-4A5169F81558}"/>
              </a:ext>
            </a:extLst>
          </p:cNvPr>
          <p:cNvSpPr txBox="1"/>
          <p:nvPr/>
        </p:nvSpPr>
        <p:spPr>
          <a:xfrm>
            <a:off x="670771" y="693376"/>
            <a:ext cx="5747870" cy="739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chemeClr val="bg1"/>
                </a:solidFill>
                <a:latin typeface="Arial"/>
                <a:cs typeface="Arial"/>
              </a:rPr>
              <a:t>Felixstowe, Bloor Homes</a:t>
            </a:r>
            <a:endParaRPr lang="en-GB" sz="3200" b="1" i="0" dirty="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6" name="Picture 5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7D3FAA4F-1361-50C1-1239-05682753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96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de view of a house&#10;&#10;Description automatically generated">
            <a:extLst>
              <a:ext uri="{FF2B5EF4-FFF2-40B4-BE49-F238E27FC236}">
                <a16:creationId xmlns:a16="http://schemas.microsoft.com/office/drawing/2014/main" id="{621E995D-17F6-1230-1D25-5F4794205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6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F4C6E2-6A96-1A15-1DDE-84FCF6E7C17B}"/>
              </a:ext>
            </a:extLst>
          </p:cNvPr>
          <p:cNvSpPr/>
          <p:nvPr/>
        </p:nvSpPr>
        <p:spPr>
          <a:xfrm>
            <a:off x="414867" y="661624"/>
            <a:ext cx="6197902" cy="582689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28307-AD46-BB22-112F-70B5600015CA}"/>
              </a:ext>
            </a:extLst>
          </p:cNvPr>
          <p:cNvSpPr txBox="1"/>
          <p:nvPr/>
        </p:nvSpPr>
        <p:spPr>
          <a:xfrm>
            <a:off x="487679" y="519519"/>
            <a:ext cx="6584769" cy="739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Cardiff Waste Transfer Station</a:t>
            </a:r>
          </a:p>
        </p:txBody>
      </p:sp>
      <p:pic>
        <p:nvPicPr>
          <p:cNvPr id="3" name="Picture 2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FFB5946E-597B-949E-4958-EF61EE6A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257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houses with a lawn&#10;&#10;Description automatically generated">
            <a:extLst>
              <a:ext uri="{FF2B5EF4-FFF2-40B4-BE49-F238E27FC236}">
                <a16:creationId xmlns:a16="http://schemas.microsoft.com/office/drawing/2014/main" id="{79374C88-7B69-A139-2F91-6478704CB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62" cy="65023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BE1A92-17E6-1C50-76AC-182096830291}"/>
              </a:ext>
            </a:extLst>
          </p:cNvPr>
          <p:cNvSpPr/>
          <p:nvPr/>
        </p:nvSpPr>
        <p:spPr>
          <a:xfrm>
            <a:off x="467783" y="979124"/>
            <a:ext cx="4674508" cy="625023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39A20-B3AE-1CA4-A787-9A3DF6BCABFD}"/>
              </a:ext>
            </a:extLst>
          </p:cNvPr>
          <p:cNvSpPr txBox="1"/>
          <p:nvPr/>
        </p:nvSpPr>
        <p:spPr>
          <a:xfrm>
            <a:off x="540596" y="858186"/>
            <a:ext cx="6457769" cy="14845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Arial"/>
                <a:cs typeface="Arial"/>
              </a:rPr>
              <a:t>South Benfleet, Essex</a:t>
            </a:r>
          </a:p>
          <a:p>
            <a:pPr>
              <a:lnSpc>
                <a:spcPct val="150000"/>
              </a:lnSpc>
            </a:pPr>
            <a:endParaRPr lang="en-GB" sz="3200" b="1" i="0" dirty="0">
              <a:solidFill>
                <a:schemeClr val="bg1"/>
              </a:solidFill>
              <a:effectLst/>
              <a:latin typeface="AvenirNext LT Pro Bold" panose="020B0804020202020204" pitchFamily="34" charset="0"/>
            </a:endParaRPr>
          </a:p>
        </p:txBody>
      </p:sp>
      <p:pic>
        <p:nvPicPr>
          <p:cNvPr id="6" name="Picture 5" descr="A stone building with a walkway and flowers&#10;&#10;Description automatically generated">
            <a:extLst>
              <a:ext uri="{FF2B5EF4-FFF2-40B4-BE49-F238E27FC236}">
                <a16:creationId xmlns:a16="http://schemas.microsoft.com/office/drawing/2014/main" id="{DD5EF07C-64CB-353E-DDFF-7331B7719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8" b="581"/>
          <a:stretch/>
        </p:blipFill>
        <p:spPr bwMode="auto">
          <a:xfrm>
            <a:off x="0" y="5500687"/>
            <a:ext cx="12417630" cy="13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373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074B315B19CA40ACA8FC25ED284B52" ma:contentTypeVersion="16" ma:contentTypeDescription="Create a new document." ma:contentTypeScope="" ma:versionID="c4e08f7d668f8a0a0b495017f74a9f8c">
  <xsd:schema xmlns:xsd="http://www.w3.org/2001/XMLSchema" xmlns:xs="http://www.w3.org/2001/XMLSchema" xmlns:p="http://schemas.microsoft.com/office/2006/metadata/properties" xmlns:ns2="97ab4b56-2a27-4613-a447-ed502cb00575" xmlns:ns3="c46d4178-b66d-4d12-83d4-d616075ceafe" targetNamespace="http://schemas.microsoft.com/office/2006/metadata/properties" ma:root="true" ma:fieldsID="5977ff3f2c3d673334ad8b42a9e245e7" ns2:_="" ns3:_="">
    <xsd:import namespace="97ab4b56-2a27-4613-a447-ed502cb00575"/>
    <xsd:import namespace="c46d4178-b66d-4d12-83d4-d616075cea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FolderSiz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b4b56-2a27-4613-a447-ed502cb005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7312d2c-9ce8-45b0-a722-8e025dbd1f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lderSize" ma:index="23" nillable="true" ma:displayName="Folder Size" ma:format="Dropdown" ma:internalName="FolderSize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d4178-b66d-4d12-83d4-d616075cea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227c9a-0dd7-4478-af32-3062c85887a7}" ma:internalName="TaxCatchAll" ma:showField="CatchAllData" ma:web="c46d4178-b66d-4d12-83d4-d616075ce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6d4178-b66d-4d12-83d4-d616075ceafe" xsi:nil="true"/>
    <lcf76f155ced4ddcb4097134ff3c332f xmlns="97ab4b56-2a27-4613-a447-ed502cb00575">
      <Terms xmlns="http://schemas.microsoft.com/office/infopath/2007/PartnerControls"/>
    </lcf76f155ced4ddcb4097134ff3c332f>
    <FolderSize xmlns="97ab4b56-2a27-4613-a447-ed502cb00575" xsi:nil="true"/>
  </documentManagement>
</p:properties>
</file>

<file path=customXml/itemProps1.xml><?xml version="1.0" encoding="utf-8"?>
<ds:datastoreItem xmlns:ds="http://schemas.openxmlformats.org/officeDocument/2006/customXml" ds:itemID="{29A48075-45A4-46CB-BA2D-CC7531732F1A}"/>
</file>

<file path=customXml/itemProps2.xml><?xml version="1.0" encoding="utf-8"?>
<ds:datastoreItem xmlns:ds="http://schemas.openxmlformats.org/officeDocument/2006/customXml" ds:itemID="{257E8588-0BD2-42FF-A247-96AFDD063377}"/>
</file>

<file path=customXml/itemProps3.xml><?xml version="1.0" encoding="utf-8"?>
<ds:datastoreItem xmlns:ds="http://schemas.openxmlformats.org/officeDocument/2006/customXml" ds:itemID="{6FD62187-3878-4967-8B85-32D5EA2EA156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</Words>
  <Application>Microsoft Office PowerPoint</Application>
  <PresentationFormat>Widescreen</PresentationFormat>
  <Paragraphs>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Avenir Next LT Pro Light</vt:lpstr>
      <vt:lpstr>AvenirNext LT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Imogene Green</dc:creator>
  <cp:lastModifiedBy>Rob Mitton</cp:lastModifiedBy>
  <cp:revision>217</cp:revision>
  <dcterms:created xsi:type="dcterms:W3CDTF">2024-08-13T10:26:23Z</dcterms:created>
  <dcterms:modified xsi:type="dcterms:W3CDTF">2024-11-25T08:16:03Z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0x010100A3074B315B19CA40ACA8FC25ED284B52</vt:lpwstr>
  </property>
</Properties>
</file>