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Gill Sans Bold" panose="020B0604020202020204" charset="0"/>
      <p:regular r:id="rId11"/>
    </p:embeddedFont>
    <p:embeddedFont>
      <p:font typeface="Gill Sans Light" panose="020B0604020202020204" charset="0"/>
      <p:regular r:id="rId12"/>
    </p:embeddedFont>
    <p:embeddedFont>
      <p:font typeface="Gill Sans Medium" panose="020B0604020202020204" charset="0"/>
      <p:regular r:id="rId13"/>
    </p:embeddedFont>
    <p:embeddedFont>
      <p:font typeface="Poppins" panose="00000500000000000000" pitchFamily="2"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ustomXml" Target="../customXml/item2.xml"/><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6BACD-BC3E-4575-9D37-B4BEB9A591A3}"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FEE82-AF81-4E15-8757-B00C69C344AB}" type="slidenum">
              <a:rPr lang="en-GB" smtClean="0"/>
              <a:t>‹#›</a:t>
            </a:fld>
            <a:endParaRPr lang="en-GB"/>
          </a:p>
        </p:txBody>
      </p:sp>
    </p:spTree>
    <p:extLst>
      <p:ext uri="{BB962C8B-B14F-4D97-AF65-F5344CB8AC3E}">
        <p14:creationId xmlns:p14="http://schemas.microsoft.com/office/powerpoint/2010/main" val="12945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inkedin.com/company/london-borough-of-lewisham/"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linkedin.com/company/sarah-raven/" TargetMode="External"/><Relationship Id="rId4" Type="http://schemas.openxmlformats.org/officeDocument/2006/relationships/hyperlink" Target="https://www.linkedin.com/company/thames-wat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 photo – award - SuDS drain award winner </a:t>
            </a:r>
          </a:p>
          <a:p>
            <a:endParaRPr lang="en-GB" dirty="0"/>
          </a:p>
        </p:txBody>
      </p:sp>
      <p:sp>
        <p:nvSpPr>
          <p:cNvPr id="4" name="Slide Number Placeholder 3"/>
          <p:cNvSpPr>
            <a:spLocks noGrp="1"/>
          </p:cNvSpPr>
          <p:nvPr>
            <p:ph type="sldNum" sz="quarter" idx="5"/>
          </p:nvPr>
        </p:nvSpPr>
        <p:spPr/>
        <p:txBody>
          <a:bodyPr/>
          <a:lstStyle/>
          <a:p>
            <a:fld id="{B3AFEE82-AF81-4E15-8757-B00C69C344AB}" type="slidenum">
              <a:rPr lang="en-GB" smtClean="0"/>
              <a:t>1</a:t>
            </a:fld>
            <a:endParaRPr lang="en-GB"/>
          </a:p>
        </p:txBody>
      </p:sp>
    </p:spTree>
    <p:extLst>
      <p:ext uri="{BB962C8B-B14F-4D97-AF65-F5344CB8AC3E}">
        <p14:creationId xmlns:p14="http://schemas.microsoft.com/office/powerpoint/2010/main" val="226228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pple-system"/>
              </a:rPr>
              <a:t>Or more of a project overview. </a:t>
            </a:r>
          </a:p>
          <a:p>
            <a:r>
              <a:rPr lang="en-GB" b="0" i="0" dirty="0">
                <a:effectLst/>
                <a:latin typeface="-apple-system"/>
              </a:rPr>
              <a:t>This project was a true community-driven effort to implement a SuDS scheme to improve their neighbourhood. </a:t>
            </a:r>
            <a:br>
              <a:rPr lang="en-GB" b="0" i="0" dirty="0">
                <a:effectLst/>
                <a:latin typeface="-apple-system"/>
              </a:rPr>
            </a:br>
            <a:r>
              <a:rPr lang="en-GB" b="0" i="0" dirty="0">
                <a:effectLst/>
                <a:latin typeface="-apple-system"/>
              </a:rPr>
              <a:t>The residents were eager to transform an area of unnecessary hardstanding paving on an underused bit of public highway into a large community garden that also drains highway runoff. </a:t>
            </a:r>
            <a:br>
              <a:rPr lang="en-GB" b="0" i="0" dirty="0">
                <a:effectLst/>
                <a:latin typeface="-apple-system"/>
              </a:rPr>
            </a:br>
            <a:r>
              <a:rPr lang="en-GB" b="0" i="0" dirty="0">
                <a:effectLst/>
                <a:latin typeface="-apple-system"/>
              </a:rPr>
              <a:t>We realised their vision through assisting with the funding bids and the co-design process, while also obtaining the necessary permissions from Lewisham Highways and Network Rail. </a:t>
            </a:r>
            <a:br>
              <a:rPr lang="en-GB" b="0" i="0" dirty="0">
                <a:effectLst/>
                <a:latin typeface="-apple-system"/>
              </a:rPr>
            </a:br>
            <a:r>
              <a:rPr lang="en-GB" b="0" i="0" dirty="0">
                <a:effectLst/>
                <a:latin typeface="-apple-system"/>
              </a:rPr>
              <a:t>Since its implementation, the residents have organised a WhatsApp group to share the responsibilities of replanting, watering, weeding, and removing litter. </a:t>
            </a:r>
            <a:br>
              <a:rPr lang="en-GB" b="0" i="0" dirty="0">
                <a:effectLst/>
                <a:latin typeface="-apple-system"/>
              </a:rPr>
            </a:br>
            <a:r>
              <a:rPr lang="en-GB" b="0" i="0" dirty="0">
                <a:effectLst/>
                <a:latin typeface="-apple-system"/>
              </a:rPr>
              <a:t>The project was funded by </a:t>
            </a:r>
            <a:r>
              <a:rPr lang="en-GB" i="0" dirty="0">
                <a:effectLst/>
                <a:latin typeface="var(--artdeco-reset-typography-font-family-sans)"/>
                <a:hlinkClick r:id="rId3"/>
              </a:rPr>
              <a:t>Lewisham Council</a:t>
            </a:r>
            <a:r>
              <a:rPr lang="en-GB" b="0" i="0" dirty="0">
                <a:effectLst/>
                <a:latin typeface="-apple-system"/>
              </a:rPr>
              <a:t> and </a:t>
            </a:r>
            <a:r>
              <a:rPr lang="en-GB" i="0" dirty="0">
                <a:effectLst/>
                <a:latin typeface="var(--artdeco-reset-typography-font-family-sans)"/>
                <a:hlinkClick r:id="rId4"/>
              </a:rPr>
              <a:t>Thames Water</a:t>
            </a:r>
            <a:r>
              <a:rPr lang="en-GB" b="0" i="0" dirty="0">
                <a:effectLst/>
                <a:latin typeface="-apple-system"/>
              </a:rPr>
              <a:t>, and the plants were generously donated by </a:t>
            </a:r>
            <a:r>
              <a:rPr lang="en-GB" i="0" dirty="0">
                <a:effectLst/>
                <a:latin typeface="var(--artdeco-reset-typography-font-family-sans)"/>
                <a:hlinkClick r:id="rId5"/>
              </a:rPr>
              <a:t>Sarah Raven</a:t>
            </a:r>
            <a:r>
              <a:rPr lang="en-GB" b="0" i="0" dirty="0">
                <a:effectLst/>
                <a:latin typeface="-apple-system"/>
              </a:rPr>
              <a:t>.</a:t>
            </a:r>
            <a:br>
              <a:rPr lang="en-GB" b="0" i="0" dirty="0">
                <a:effectLst/>
                <a:latin typeface="-apple-system"/>
              </a:rPr>
            </a:br>
            <a:endParaRPr lang="en-GB" dirty="0"/>
          </a:p>
          <a:p>
            <a:endParaRPr lang="en-GB" dirty="0"/>
          </a:p>
        </p:txBody>
      </p:sp>
      <p:sp>
        <p:nvSpPr>
          <p:cNvPr id="4" name="Slide Number Placeholder 3"/>
          <p:cNvSpPr>
            <a:spLocks noGrp="1"/>
          </p:cNvSpPr>
          <p:nvPr>
            <p:ph type="sldNum" sz="quarter" idx="5"/>
          </p:nvPr>
        </p:nvSpPr>
        <p:spPr/>
        <p:txBody>
          <a:bodyPr/>
          <a:lstStyle/>
          <a:p>
            <a:fld id="{B3AFEE82-AF81-4E15-8757-B00C69C344AB}" type="slidenum">
              <a:rPr lang="en-GB" smtClean="0"/>
              <a:t>3</a:t>
            </a:fld>
            <a:endParaRPr lang="en-GB"/>
          </a:p>
        </p:txBody>
      </p:sp>
    </p:spTree>
    <p:extLst>
      <p:ext uri="{BB962C8B-B14F-4D97-AF65-F5344CB8AC3E}">
        <p14:creationId xmlns:p14="http://schemas.microsoft.com/office/powerpoint/2010/main" val="315858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Lewisham stats 90000m2 per year – not </a:t>
            </a:r>
            <a:r>
              <a:rPr lang="en-GB" dirty="0" err="1"/>
              <a:t>possi</a:t>
            </a:r>
            <a:r>
              <a:rPr lang="en-GB" dirty="0"/>
              <a:t> – 5% of land area – London surface water strategy - </a:t>
            </a:r>
          </a:p>
        </p:txBody>
      </p:sp>
      <p:sp>
        <p:nvSpPr>
          <p:cNvPr id="4" name="Slide Number Placeholder 3"/>
          <p:cNvSpPr>
            <a:spLocks noGrp="1"/>
          </p:cNvSpPr>
          <p:nvPr>
            <p:ph type="sldNum" sz="quarter" idx="5"/>
          </p:nvPr>
        </p:nvSpPr>
        <p:spPr/>
        <p:txBody>
          <a:bodyPr/>
          <a:lstStyle/>
          <a:p>
            <a:fld id="{B3AFEE82-AF81-4E15-8757-B00C69C344AB}" type="slidenum">
              <a:rPr lang="en-GB" smtClean="0"/>
              <a:t>4</a:t>
            </a:fld>
            <a:endParaRPr lang="en-GB"/>
          </a:p>
        </p:txBody>
      </p:sp>
    </p:spTree>
    <p:extLst>
      <p:ext uri="{BB962C8B-B14F-4D97-AF65-F5344CB8AC3E}">
        <p14:creationId xmlns:p14="http://schemas.microsoft.com/office/powerpoint/2010/main" val="110321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Co-design the solution with St John’s society – create a vision to </a:t>
            </a:r>
            <a:r>
              <a:rPr lang="en-GB" dirty="0" err="1"/>
              <a:t>facilate</a:t>
            </a:r>
            <a:r>
              <a:rPr lang="en-GB" dirty="0"/>
              <a:t> wider engagement – we both presented at local group meeting to gather wider </a:t>
            </a:r>
            <a:r>
              <a:rPr lang="en-GB" dirty="0" err="1"/>
              <a:t>buyin</a:t>
            </a:r>
            <a:r>
              <a:rPr lang="en-GB" dirty="0"/>
              <a:t> for the scheme </a:t>
            </a:r>
          </a:p>
          <a:p>
            <a:pPr marL="285750" indent="-285750">
              <a:buFont typeface="Arial" panose="020B0604020202020204" pitchFamily="34" charset="0"/>
              <a:buChar char="•"/>
            </a:pPr>
            <a:r>
              <a:rPr lang="en-GB" sz="1200" dirty="0">
                <a:solidFill>
                  <a:schemeClr val="accent5">
                    <a:lumMod val="50000"/>
                  </a:schemeClr>
                </a:solidFill>
                <a:latin typeface="Arial" panose="020B0604020202020204" pitchFamily="34" charset="0"/>
                <a:cs typeface="Arial" panose="020B0604020202020204" pitchFamily="34" charset="0"/>
              </a:rPr>
              <a:t>Highways – design approval, street works application, Impact assessment, connection to drainage</a:t>
            </a:r>
          </a:p>
          <a:p>
            <a:pPr marL="285750" indent="-285750">
              <a:buFont typeface="Arial" panose="020B0604020202020204" pitchFamily="34" charset="0"/>
              <a:buChar char="•"/>
            </a:pPr>
            <a:r>
              <a:rPr lang="en-GB" sz="1200" dirty="0">
                <a:solidFill>
                  <a:schemeClr val="accent5">
                    <a:lumMod val="50000"/>
                  </a:schemeClr>
                </a:solidFill>
                <a:latin typeface="Arial" panose="020B0604020202020204" pitchFamily="34" charset="0"/>
                <a:cs typeface="Arial" panose="020B0604020202020204" pitchFamily="34" charset="0"/>
              </a:rPr>
              <a:t>Green Scene – maintenance provider </a:t>
            </a:r>
          </a:p>
          <a:p>
            <a:pPr marL="285750" indent="-285750">
              <a:buFont typeface="Arial" panose="020B0604020202020204" pitchFamily="34" charset="0"/>
              <a:buChar char="•"/>
            </a:pPr>
            <a:r>
              <a:rPr lang="en-GB" sz="1200" dirty="0">
                <a:solidFill>
                  <a:schemeClr val="accent5">
                    <a:lumMod val="50000"/>
                  </a:schemeClr>
                </a:solidFill>
                <a:latin typeface="Arial" panose="020B0604020202020204" pitchFamily="34" charset="0"/>
                <a:cs typeface="Arial" panose="020B0604020202020204" pitchFamily="34" charset="0"/>
              </a:rPr>
              <a:t>Network Rail – assess risk on retaining wall</a:t>
            </a:r>
          </a:p>
          <a:p>
            <a:pPr marL="285750" indent="-285750">
              <a:buFont typeface="Arial" panose="020B0604020202020204" pitchFamily="34" charset="0"/>
              <a:buChar char="•"/>
            </a:pPr>
            <a:r>
              <a:rPr lang="en-GB" sz="1200" dirty="0">
                <a:solidFill>
                  <a:schemeClr val="accent5">
                    <a:lumMod val="50000"/>
                  </a:schemeClr>
                </a:solidFill>
                <a:latin typeface="Arial" panose="020B0604020202020204" pitchFamily="34" charset="0"/>
                <a:cs typeface="Arial" panose="020B0604020202020204" pitchFamily="34" charset="0"/>
              </a:rPr>
              <a:t>Thames Water – signing of funding agreement</a:t>
            </a:r>
            <a:endParaRPr lang="en-GB" dirty="0"/>
          </a:p>
          <a:p>
            <a:endParaRPr lang="en-GB" dirty="0"/>
          </a:p>
        </p:txBody>
      </p:sp>
      <p:sp>
        <p:nvSpPr>
          <p:cNvPr id="4" name="Slide Number Placeholder 3"/>
          <p:cNvSpPr>
            <a:spLocks noGrp="1"/>
          </p:cNvSpPr>
          <p:nvPr>
            <p:ph type="sldNum" sz="quarter" idx="5"/>
          </p:nvPr>
        </p:nvSpPr>
        <p:spPr/>
        <p:txBody>
          <a:bodyPr/>
          <a:lstStyle/>
          <a:p>
            <a:fld id="{B3AFEE82-AF81-4E15-8757-B00C69C344AB}" type="slidenum">
              <a:rPr lang="en-GB" smtClean="0"/>
              <a:t>5</a:t>
            </a:fld>
            <a:endParaRPr lang="en-GB"/>
          </a:p>
        </p:txBody>
      </p:sp>
    </p:spTree>
    <p:extLst>
      <p:ext uri="{BB962C8B-B14F-4D97-AF65-F5344CB8AC3E}">
        <p14:creationId xmlns:p14="http://schemas.microsoft.com/office/powerpoint/2010/main" val="352254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Management community cohesion additional benefits – flood risk, water quality, biodiversity are a given </a:t>
            </a:r>
          </a:p>
        </p:txBody>
      </p:sp>
      <p:sp>
        <p:nvSpPr>
          <p:cNvPr id="4" name="Slide Number Placeholder 3"/>
          <p:cNvSpPr>
            <a:spLocks noGrp="1"/>
          </p:cNvSpPr>
          <p:nvPr>
            <p:ph type="sldNum" sz="quarter" idx="5"/>
          </p:nvPr>
        </p:nvSpPr>
        <p:spPr/>
        <p:txBody>
          <a:bodyPr/>
          <a:lstStyle/>
          <a:p>
            <a:fld id="{B3AFEE82-AF81-4E15-8757-B00C69C344AB}" type="slidenum">
              <a:rPr lang="en-GB" smtClean="0"/>
              <a:t>6</a:t>
            </a:fld>
            <a:endParaRPr lang="en-GB"/>
          </a:p>
        </p:txBody>
      </p:sp>
    </p:spTree>
    <p:extLst>
      <p:ext uri="{BB962C8B-B14F-4D97-AF65-F5344CB8AC3E}">
        <p14:creationId xmlns:p14="http://schemas.microsoft.com/office/powerpoint/2010/main" val="108950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Theme SUDS unlocking development - Community development - meeting the needs of the local residents - theme - unlocking </a:t>
            </a:r>
            <a:r>
              <a:rPr lang="en-GB" dirty="0" err="1"/>
              <a:t>developent</a:t>
            </a:r>
            <a:r>
              <a:rPr lang="en-GB" dirty="0"/>
              <a:t> retrofit - community building - roll out of SuDS </a:t>
            </a:r>
            <a:r>
              <a:rPr lang="en-GB" dirty="0" err="1"/>
              <a:t>feasilbe</a:t>
            </a:r>
            <a:endParaRPr lang="en-GB" dirty="0"/>
          </a:p>
        </p:txBody>
      </p:sp>
      <p:sp>
        <p:nvSpPr>
          <p:cNvPr id="4" name="Slide Number Placeholder 3"/>
          <p:cNvSpPr>
            <a:spLocks noGrp="1"/>
          </p:cNvSpPr>
          <p:nvPr>
            <p:ph type="sldNum" sz="quarter" idx="5"/>
          </p:nvPr>
        </p:nvSpPr>
        <p:spPr/>
        <p:txBody>
          <a:bodyPr/>
          <a:lstStyle/>
          <a:p>
            <a:fld id="{B3AFEE82-AF81-4E15-8757-B00C69C344AB}" type="slidenum">
              <a:rPr lang="en-GB" smtClean="0"/>
              <a:t>7</a:t>
            </a:fld>
            <a:endParaRPr lang="en-GB"/>
          </a:p>
        </p:txBody>
      </p:sp>
    </p:spTree>
    <p:extLst>
      <p:ext uri="{BB962C8B-B14F-4D97-AF65-F5344CB8AC3E}">
        <p14:creationId xmlns:p14="http://schemas.microsoft.com/office/powerpoint/2010/main" val="331174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AFEE82-AF81-4E15-8757-B00C69C344AB}" type="slidenum">
              <a:rPr lang="en-GB" smtClean="0"/>
              <a:t>8</a:t>
            </a:fld>
            <a:endParaRPr lang="en-GB"/>
          </a:p>
        </p:txBody>
      </p:sp>
    </p:spTree>
    <p:extLst>
      <p:ext uri="{BB962C8B-B14F-4D97-AF65-F5344CB8AC3E}">
        <p14:creationId xmlns:p14="http://schemas.microsoft.com/office/powerpoint/2010/main" val="287279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4430502"/>
            <a:ext cx="18288000" cy="21099743"/>
            <a:chOff x="0" y="0"/>
            <a:chExt cx="26144448" cy="30164103"/>
          </a:xfrm>
        </p:grpSpPr>
        <p:sp>
          <p:nvSpPr>
            <p:cNvPr id="3" name="Freeform 3"/>
            <p:cNvSpPr/>
            <p:nvPr/>
          </p:nvSpPr>
          <p:spPr>
            <a:xfrm>
              <a:off x="0" y="0"/>
              <a:ext cx="26144448" cy="30164103"/>
            </a:xfrm>
            <a:custGeom>
              <a:avLst/>
              <a:gdLst/>
              <a:ahLst/>
              <a:cxnLst/>
              <a:rect l="l" t="t" r="r" b="b"/>
              <a:pathLst>
                <a:path w="26144448" h="30164103">
                  <a:moveTo>
                    <a:pt x="0" y="0"/>
                  </a:moveTo>
                  <a:lnTo>
                    <a:pt x="26144448" y="0"/>
                  </a:lnTo>
                  <a:lnTo>
                    <a:pt x="26144448" y="30164103"/>
                  </a:lnTo>
                  <a:lnTo>
                    <a:pt x="0" y="30164103"/>
                  </a:lnTo>
                  <a:close/>
                </a:path>
              </a:pathLst>
            </a:custGeom>
            <a:solidFill>
              <a:srgbClr val="8FC988"/>
            </a:solidFill>
          </p:spPr>
          <p:txBody>
            <a:bodyPr/>
            <a:lstStyle/>
            <a:p>
              <a:endParaRPr lang="en-GB"/>
            </a:p>
          </p:txBody>
        </p:sp>
        <p:sp>
          <p:nvSpPr>
            <p:cNvPr id="4" name="TextBox 4"/>
            <p:cNvSpPr txBox="1"/>
            <p:nvPr/>
          </p:nvSpPr>
          <p:spPr>
            <a:xfrm>
              <a:off x="0" y="0"/>
              <a:ext cx="26144448" cy="30164103"/>
            </a:xfrm>
            <a:prstGeom prst="rect">
              <a:avLst/>
            </a:prstGeom>
          </p:spPr>
          <p:txBody>
            <a:bodyPr lIns="12735" tIns="12735" rIns="12735" bIns="12735" rtlCol="0" anchor="ctr"/>
            <a:lstStyle/>
            <a:p>
              <a:pPr algn="ctr">
                <a:lnSpc>
                  <a:spcPts val="348"/>
                </a:lnSpc>
              </a:pPr>
              <a:endParaRPr/>
            </a:p>
          </p:txBody>
        </p:sp>
      </p:grpSp>
      <p:sp>
        <p:nvSpPr>
          <p:cNvPr id="5" name="TextBox 5"/>
          <p:cNvSpPr txBox="1"/>
          <p:nvPr/>
        </p:nvSpPr>
        <p:spPr>
          <a:xfrm>
            <a:off x="0" y="4126021"/>
            <a:ext cx="18323580" cy="1781237"/>
          </a:xfrm>
          <a:prstGeom prst="rect">
            <a:avLst/>
          </a:prstGeom>
        </p:spPr>
        <p:txBody>
          <a:bodyPr lIns="0" tIns="0" rIns="0" bIns="0" rtlCol="0" anchor="t">
            <a:spAutoFit/>
          </a:bodyPr>
          <a:lstStyle/>
          <a:p>
            <a:pPr algn="ctr">
              <a:lnSpc>
                <a:spcPts val="6821"/>
              </a:lnSpc>
            </a:pPr>
            <a:r>
              <a:rPr lang="en-US" sz="4872" b="1">
                <a:solidFill>
                  <a:srgbClr val="000000"/>
                </a:solidFill>
                <a:latin typeface="Gill Sans Medium"/>
                <a:ea typeface="Gill Sans Medium"/>
                <a:cs typeface="Gill Sans Medium"/>
                <a:sym typeface="Gill Sans Medium"/>
              </a:rPr>
              <a:t>Community Delivered SuDS </a:t>
            </a:r>
          </a:p>
          <a:p>
            <a:pPr algn="ctr">
              <a:lnSpc>
                <a:spcPts val="6821"/>
              </a:lnSpc>
              <a:spcBef>
                <a:spcPct val="0"/>
              </a:spcBef>
            </a:pPr>
            <a:r>
              <a:rPr lang="en-US" sz="4872">
                <a:solidFill>
                  <a:srgbClr val="000000"/>
                </a:solidFill>
                <a:latin typeface="Gill Sans Light"/>
                <a:ea typeface="Gill Sans Light"/>
                <a:cs typeface="Gill Sans Light"/>
                <a:sym typeface="Gill Sans Light"/>
              </a:rPr>
              <a:t>Thornville Street Rain Garden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02746"/>
            <a:ext cx="2379954" cy="851909"/>
            <a:chOff x="0" y="0"/>
            <a:chExt cx="626819" cy="224371"/>
          </a:xfrm>
        </p:grpSpPr>
        <p:sp>
          <p:nvSpPr>
            <p:cNvPr id="3" name="Freeform 3"/>
            <p:cNvSpPr/>
            <p:nvPr/>
          </p:nvSpPr>
          <p:spPr>
            <a:xfrm>
              <a:off x="0" y="0"/>
              <a:ext cx="626819" cy="224371"/>
            </a:xfrm>
            <a:custGeom>
              <a:avLst/>
              <a:gdLst/>
              <a:ahLst/>
              <a:cxnLst/>
              <a:rect l="l" t="t" r="r" b="b"/>
              <a:pathLst>
                <a:path w="626819" h="224371">
                  <a:moveTo>
                    <a:pt x="0" y="0"/>
                  </a:moveTo>
                  <a:lnTo>
                    <a:pt x="626819" y="0"/>
                  </a:lnTo>
                  <a:lnTo>
                    <a:pt x="626819" y="224371"/>
                  </a:lnTo>
                  <a:lnTo>
                    <a:pt x="0" y="224371"/>
                  </a:lnTo>
                  <a:close/>
                </a:path>
              </a:pathLst>
            </a:custGeom>
            <a:solidFill>
              <a:srgbClr val="8FC988"/>
            </a:solidFill>
          </p:spPr>
          <p:txBody>
            <a:bodyPr/>
            <a:lstStyle/>
            <a:p>
              <a:endParaRPr lang="en-GB"/>
            </a:p>
          </p:txBody>
        </p:sp>
        <p:sp>
          <p:nvSpPr>
            <p:cNvPr id="4" name="TextBox 4"/>
            <p:cNvSpPr txBox="1"/>
            <p:nvPr/>
          </p:nvSpPr>
          <p:spPr>
            <a:xfrm>
              <a:off x="0" y="-57150"/>
              <a:ext cx="626819" cy="281521"/>
            </a:xfrm>
            <a:prstGeom prst="rect">
              <a:avLst/>
            </a:prstGeom>
          </p:spPr>
          <p:txBody>
            <a:bodyPr lIns="50800" tIns="50800" rIns="50800" bIns="50800" rtlCol="0" anchor="ctr"/>
            <a:lstStyle/>
            <a:p>
              <a:pPr algn="ctr">
                <a:lnSpc>
                  <a:spcPts val="2519"/>
                </a:lnSpc>
              </a:pPr>
              <a:endParaRPr/>
            </a:p>
          </p:txBody>
        </p:sp>
      </p:grpSp>
      <p:sp>
        <p:nvSpPr>
          <p:cNvPr id="5" name="Freeform 5"/>
          <p:cNvSpPr/>
          <p:nvPr/>
        </p:nvSpPr>
        <p:spPr>
          <a:xfrm>
            <a:off x="1028700" y="5770358"/>
            <a:ext cx="2143429" cy="2645795"/>
          </a:xfrm>
          <a:custGeom>
            <a:avLst/>
            <a:gdLst/>
            <a:ahLst/>
            <a:cxnLst/>
            <a:rect l="l" t="t" r="r" b="b"/>
            <a:pathLst>
              <a:path w="2143429" h="2645795">
                <a:moveTo>
                  <a:pt x="0" y="0"/>
                </a:moveTo>
                <a:lnTo>
                  <a:pt x="2143429" y="0"/>
                </a:lnTo>
                <a:lnTo>
                  <a:pt x="2143429" y="2645796"/>
                </a:lnTo>
                <a:lnTo>
                  <a:pt x="0" y="2645796"/>
                </a:lnTo>
                <a:lnTo>
                  <a:pt x="0" y="0"/>
                </a:lnTo>
                <a:close/>
              </a:path>
            </a:pathLst>
          </a:custGeom>
          <a:blipFill>
            <a:blip r:embed="rId2"/>
            <a:stretch>
              <a:fillRect/>
            </a:stretch>
          </a:blipFill>
        </p:spPr>
        <p:txBody>
          <a:bodyPr/>
          <a:lstStyle/>
          <a:p>
            <a:endParaRPr lang="en-GB"/>
          </a:p>
        </p:txBody>
      </p:sp>
      <p:sp>
        <p:nvSpPr>
          <p:cNvPr id="6" name="Freeform 6"/>
          <p:cNvSpPr/>
          <p:nvPr/>
        </p:nvSpPr>
        <p:spPr>
          <a:xfrm>
            <a:off x="9350648" y="1028700"/>
            <a:ext cx="8169260" cy="8353432"/>
          </a:xfrm>
          <a:custGeom>
            <a:avLst/>
            <a:gdLst/>
            <a:ahLst/>
            <a:cxnLst/>
            <a:rect l="l" t="t" r="r" b="b"/>
            <a:pathLst>
              <a:path w="8169260" h="8353432">
                <a:moveTo>
                  <a:pt x="0" y="0"/>
                </a:moveTo>
                <a:lnTo>
                  <a:pt x="8169260" y="0"/>
                </a:lnTo>
                <a:lnTo>
                  <a:pt x="8169260" y="8353432"/>
                </a:lnTo>
                <a:lnTo>
                  <a:pt x="0" y="8353432"/>
                </a:lnTo>
                <a:lnTo>
                  <a:pt x="0" y="0"/>
                </a:lnTo>
                <a:close/>
              </a:path>
            </a:pathLst>
          </a:custGeom>
          <a:blipFill>
            <a:blip r:embed="rId3"/>
            <a:stretch>
              <a:fillRect l="-21940" r="-14398"/>
            </a:stretch>
          </a:blipFill>
        </p:spPr>
        <p:txBody>
          <a:bodyPr/>
          <a:lstStyle/>
          <a:p>
            <a:endParaRPr lang="en-GB"/>
          </a:p>
        </p:txBody>
      </p:sp>
      <p:sp>
        <p:nvSpPr>
          <p:cNvPr id="7" name="TextBox 7"/>
          <p:cNvSpPr txBox="1"/>
          <p:nvPr/>
        </p:nvSpPr>
        <p:spPr>
          <a:xfrm>
            <a:off x="3131566" y="3882390"/>
            <a:ext cx="5238007" cy="2893696"/>
          </a:xfrm>
          <a:prstGeom prst="rect">
            <a:avLst/>
          </a:prstGeom>
        </p:spPr>
        <p:txBody>
          <a:bodyPr lIns="0" tIns="0" rIns="0" bIns="0" rtlCol="0" anchor="t">
            <a:spAutoFit/>
          </a:bodyPr>
          <a:lstStyle/>
          <a:p>
            <a:pPr algn="ctr">
              <a:lnSpc>
                <a:spcPts val="3779"/>
              </a:lnSpc>
            </a:pPr>
            <a:r>
              <a:rPr lang="en-US" sz="2699" b="1">
                <a:solidFill>
                  <a:srgbClr val="000000"/>
                </a:solidFill>
                <a:latin typeface="Gill Sans Bold"/>
                <a:ea typeface="Gill Sans Bold"/>
                <a:cs typeface="Gill Sans Bold"/>
                <a:sym typeface="Gill Sans Bold"/>
              </a:rPr>
              <a:t>Marcus Gayle</a:t>
            </a:r>
            <a:r>
              <a:rPr lang="en-US" sz="2699">
                <a:solidFill>
                  <a:srgbClr val="000000"/>
                </a:solidFill>
                <a:latin typeface="Gill Sans Light"/>
                <a:ea typeface="Gill Sans Light"/>
                <a:cs typeface="Gill Sans Light"/>
                <a:sym typeface="Gill Sans Light"/>
              </a:rPr>
              <a:t> MCIWEM C.WEM </a:t>
            </a:r>
          </a:p>
          <a:p>
            <a:pPr algn="ctr">
              <a:lnSpc>
                <a:spcPts val="3779"/>
              </a:lnSpc>
            </a:pPr>
            <a:r>
              <a:rPr lang="en-US" sz="2699">
                <a:solidFill>
                  <a:srgbClr val="000000"/>
                </a:solidFill>
                <a:latin typeface="Gill Sans Light"/>
                <a:ea typeface="Gill Sans Light"/>
                <a:cs typeface="Gill Sans Light"/>
                <a:sym typeface="Gill Sans Light"/>
              </a:rPr>
              <a:t>Flood Risk Manager </a:t>
            </a:r>
          </a:p>
          <a:p>
            <a:pPr algn="ctr">
              <a:lnSpc>
                <a:spcPts val="3779"/>
              </a:lnSpc>
            </a:pPr>
            <a:r>
              <a:rPr lang="en-US" sz="2699">
                <a:solidFill>
                  <a:srgbClr val="000000"/>
                </a:solidFill>
                <a:latin typeface="Gill Sans Light"/>
                <a:ea typeface="Gill Sans Light"/>
                <a:cs typeface="Gill Sans Light"/>
                <a:sym typeface="Gill Sans Light"/>
              </a:rPr>
              <a:t>London Borough Lewisham</a:t>
            </a:r>
          </a:p>
          <a:p>
            <a:pPr algn="ctr">
              <a:lnSpc>
                <a:spcPts val="3779"/>
              </a:lnSpc>
            </a:pPr>
            <a:r>
              <a:rPr lang="en-US" sz="2699">
                <a:solidFill>
                  <a:srgbClr val="000000"/>
                </a:solidFill>
                <a:latin typeface="Gill Sans Light"/>
                <a:ea typeface="Gill Sans Light"/>
                <a:cs typeface="Gill Sans Light"/>
                <a:sym typeface="Gill Sans Light"/>
              </a:rPr>
              <a:t>e: Marcus.Gayle@Lewisham.gov,uk</a:t>
            </a:r>
          </a:p>
          <a:p>
            <a:pPr algn="ctr">
              <a:lnSpc>
                <a:spcPts val="3779"/>
              </a:lnSpc>
            </a:pPr>
            <a:endParaRPr lang="en-US" sz="2699">
              <a:solidFill>
                <a:srgbClr val="000000"/>
              </a:solidFill>
              <a:latin typeface="Gill Sans Light"/>
              <a:ea typeface="Gill Sans Light"/>
              <a:cs typeface="Gill Sans Light"/>
              <a:sym typeface="Gill Sans Light"/>
            </a:endParaRPr>
          </a:p>
          <a:p>
            <a:pPr algn="ctr">
              <a:lnSpc>
                <a:spcPts val="3779"/>
              </a:lnSpc>
              <a:spcBef>
                <a:spcPct val="0"/>
              </a:spcBef>
            </a:pPr>
            <a:endParaRPr lang="en-US" sz="2699">
              <a:solidFill>
                <a:srgbClr val="000000"/>
              </a:solidFill>
              <a:latin typeface="Gill Sans Light"/>
              <a:ea typeface="Gill Sans Light"/>
              <a:cs typeface="Gill Sans Light"/>
              <a:sym typeface="Gill Sans Light"/>
            </a:endParaRPr>
          </a:p>
        </p:txBody>
      </p:sp>
      <p:sp>
        <p:nvSpPr>
          <p:cNvPr id="8" name="TextBox 8"/>
          <p:cNvSpPr txBox="1"/>
          <p:nvPr/>
        </p:nvSpPr>
        <p:spPr>
          <a:xfrm>
            <a:off x="225338" y="892679"/>
            <a:ext cx="1929278" cy="561975"/>
          </a:xfrm>
          <a:prstGeom prst="rect">
            <a:avLst/>
          </a:prstGeom>
        </p:spPr>
        <p:txBody>
          <a:bodyPr lIns="0" tIns="0" rIns="0" bIns="0" rtlCol="0" anchor="t">
            <a:spAutoFit/>
          </a:bodyPr>
          <a:lstStyle/>
          <a:p>
            <a:pPr algn="r">
              <a:lnSpc>
                <a:spcPts val="4199"/>
              </a:lnSpc>
              <a:spcBef>
                <a:spcPct val="0"/>
              </a:spcBef>
            </a:pPr>
            <a:r>
              <a:rPr lang="en-US" sz="2999" b="1">
                <a:solidFill>
                  <a:srgbClr val="000000"/>
                </a:solidFill>
                <a:latin typeface="Gill Sans Medium"/>
                <a:ea typeface="Gill Sans Medium"/>
                <a:cs typeface="Gill Sans Medium"/>
                <a:sym typeface="Gill Sans Medium"/>
              </a:rPr>
              <a:t>Who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0"/>
            <a:ext cx="18288000" cy="10287000"/>
            <a:chOff x="0" y="0"/>
            <a:chExt cx="26144448" cy="14706252"/>
          </a:xfrm>
        </p:grpSpPr>
        <p:sp>
          <p:nvSpPr>
            <p:cNvPr id="3" name="Freeform 3"/>
            <p:cNvSpPr/>
            <p:nvPr/>
          </p:nvSpPr>
          <p:spPr>
            <a:xfrm>
              <a:off x="0" y="0"/>
              <a:ext cx="26144448" cy="14706251"/>
            </a:xfrm>
            <a:custGeom>
              <a:avLst/>
              <a:gdLst/>
              <a:ahLst/>
              <a:cxnLst/>
              <a:rect l="l" t="t" r="r" b="b"/>
              <a:pathLst>
                <a:path w="26144448" h="14706251">
                  <a:moveTo>
                    <a:pt x="0" y="0"/>
                  </a:moveTo>
                  <a:lnTo>
                    <a:pt x="26144448" y="0"/>
                  </a:lnTo>
                  <a:lnTo>
                    <a:pt x="26144448" y="14706251"/>
                  </a:lnTo>
                  <a:lnTo>
                    <a:pt x="0" y="14706251"/>
                  </a:lnTo>
                  <a:close/>
                </a:path>
              </a:pathLst>
            </a:custGeom>
            <a:solidFill>
              <a:srgbClr val="8FC988"/>
            </a:solidFill>
          </p:spPr>
          <p:txBody>
            <a:bodyPr/>
            <a:lstStyle/>
            <a:p>
              <a:endParaRPr lang="en-GB"/>
            </a:p>
          </p:txBody>
        </p:sp>
        <p:sp>
          <p:nvSpPr>
            <p:cNvPr id="4" name="TextBox 4"/>
            <p:cNvSpPr txBox="1"/>
            <p:nvPr/>
          </p:nvSpPr>
          <p:spPr>
            <a:xfrm>
              <a:off x="0" y="0"/>
              <a:ext cx="26144448" cy="14706252"/>
            </a:xfrm>
            <a:prstGeom prst="rect">
              <a:avLst/>
            </a:prstGeom>
          </p:spPr>
          <p:txBody>
            <a:bodyPr lIns="12735" tIns="12735" rIns="12735" bIns="12735" rtlCol="0" anchor="ctr"/>
            <a:lstStyle/>
            <a:p>
              <a:pPr algn="ctr">
                <a:lnSpc>
                  <a:spcPts val="348"/>
                </a:lnSpc>
              </a:pPr>
              <a:endParaRPr/>
            </a:p>
          </p:txBody>
        </p:sp>
      </p:grpSp>
      <p:grpSp>
        <p:nvGrpSpPr>
          <p:cNvPr id="5" name="Group 5"/>
          <p:cNvGrpSpPr/>
          <p:nvPr/>
        </p:nvGrpSpPr>
        <p:grpSpPr>
          <a:xfrm>
            <a:off x="0" y="602746"/>
            <a:ext cx="2989435" cy="851909"/>
            <a:chOff x="0" y="0"/>
            <a:chExt cx="787341" cy="224371"/>
          </a:xfrm>
        </p:grpSpPr>
        <p:sp>
          <p:nvSpPr>
            <p:cNvPr id="6" name="Freeform 6"/>
            <p:cNvSpPr/>
            <p:nvPr/>
          </p:nvSpPr>
          <p:spPr>
            <a:xfrm>
              <a:off x="0" y="0"/>
              <a:ext cx="787341" cy="224371"/>
            </a:xfrm>
            <a:custGeom>
              <a:avLst/>
              <a:gdLst/>
              <a:ahLst/>
              <a:cxnLst/>
              <a:rect l="l" t="t" r="r" b="b"/>
              <a:pathLst>
                <a:path w="787341" h="224371">
                  <a:moveTo>
                    <a:pt x="0" y="0"/>
                  </a:moveTo>
                  <a:lnTo>
                    <a:pt x="787341" y="0"/>
                  </a:lnTo>
                  <a:lnTo>
                    <a:pt x="787341" y="224371"/>
                  </a:lnTo>
                  <a:lnTo>
                    <a:pt x="0" y="224371"/>
                  </a:lnTo>
                  <a:close/>
                </a:path>
              </a:pathLst>
            </a:custGeom>
            <a:solidFill>
              <a:srgbClr val="8FC988"/>
            </a:solidFill>
          </p:spPr>
          <p:txBody>
            <a:bodyPr/>
            <a:lstStyle/>
            <a:p>
              <a:endParaRPr lang="en-GB"/>
            </a:p>
          </p:txBody>
        </p:sp>
        <p:sp>
          <p:nvSpPr>
            <p:cNvPr id="7" name="TextBox 7"/>
            <p:cNvSpPr txBox="1"/>
            <p:nvPr/>
          </p:nvSpPr>
          <p:spPr>
            <a:xfrm>
              <a:off x="0" y="-57150"/>
              <a:ext cx="787341" cy="281521"/>
            </a:xfrm>
            <a:prstGeom prst="rect">
              <a:avLst/>
            </a:prstGeom>
          </p:spPr>
          <p:txBody>
            <a:bodyPr lIns="50800" tIns="50800" rIns="50800" bIns="50800" rtlCol="0" anchor="ctr"/>
            <a:lstStyle/>
            <a:p>
              <a:pPr algn="ctr">
                <a:lnSpc>
                  <a:spcPts val="2519"/>
                </a:lnSpc>
              </a:pPr>
              <a:endParaRPr/>
            </a:p>
          </p:txBody>
        </p:sp>
      </p:grpSp>
      <p:sp>
        <p:nvSpPr>
          <p:cNvPr id="8" name="TextBox 8"/>
          <p:cNvSpPr txBox="1"/>
          <p:nvPr/>
        </p:nvSpPr>
        <p:spPr>
          <a:xfrm>
            <a:off x="0" y="691218"/>
            <a:ext cx="3672078" cy="1085850"/>
          </a:xfrm>
          <a:prstGeom prst="rect">
            <a:avLst/>
          </a:prstGeom>
        </p:spPr>
        <p:txBody>
          <a:bodyPr lIns="0" tIns="0" rIns="0" bIns="0" rtlCol="0" anchor="t">
            <a:spAutoFit/>
          </a:bodyPr>
          <a:lstStyle/>
          <a:p>
            <a:pPr algn="l">
              <a:lnSpc>
                <a:spcPts val="4199"/>
              </a:lnSpc>
            </a:pPr>
            <a:r>
              <a:rPr lang="en-US" sz="2999" b="1">
                <a:solidFill>
                  <a:srgbClr val="000000"/>
                </a:solidFill>
                <a:latin typeface="Gill Sans Medium"/>
                <a:ea typeface="Gill Sans Medium"/>
                <a:cs typeface="Gill Sans Medium"/>
                <a:sym typeface="Gill Sans Medium"/>
              </a:rPr>
              <a:t>  THE PLANTER</a:t>
            </a:r>
          </a:p>
          <a:p>
            <a:pPr algn="r">
              <a:lnSpc>
                <a:spcPts val="4199"/>
              </a:lnSpc>
              <a:spcBef>
                <a:spcPct val="0"/>
              </a:spcBef>
            </a:pPr>
            <a:endParaRPr lang="en-US" sz="2999" b="1">
              <a:solidFill>
                <a:srgbClr val="000000"/>
              </a:solidFill>
              <a:latin typeface="Gill Sans Medium"/>
              <a:ea typeface="Gill Sans Medium"/>
              <a:cs typeface="Gill Sans Medium"/>
              <a:sym typeface="Gill Sans Medium"/>
            </a:endParaRPr>
          </a:p>
        </p:txBody>
      </p:sp>
      <p:grpSp>
        <p:nvGrpSpPr>
          <p:cNvPr id="9" name="Group 9"/>
          <p:cNvGrpSpPr/>
          <p:nvPr/>
        </p:nvGrpSpPr>
        <p:grpSpPr>
          <a:xfrm>
            <a:off x="0" y="602746"/>
            <a:ext cx="2940595" cy="851909"/>
            <a:chOff x="0" y="0"/>
            <a:chExt cx="774478" cy="224371"/>
          </a:xfrm>
        </p:grpSpPr>
        <p:sp>
          <p:nvSpPr>
            <p:cNvPr id="10" name="Freeform 10"/>
            <p:cNvSpPr/>
            <p:nvPr/>
          </p:nvSpPr>
          <p:spPr>
            <a:xfrm>
              <a:off x="0" y="0"/>
              <a:ext cx="774478" cy="224371"/>
            </a:xfrm>
            <a:custGeom>
              <a:avLst/>
              <a:gdLst/>
              <a:ahLst/>
              <a:cxnLst/>
              <a:rect l="l" t="t" r="r" b="b"/>
              <a:pathLst>
                <a:path w="774478" h="224371">
                  <a:moveTo>
                    <a:pt x="0" y="0"/>
                  </a:moveTo>
                  <a:lnTo>
                    <a:pt x="774478" y="0"/>
                  </a:lnTo>
                  <a:lnTo>
                    <a:pt x="774478" y="224371"/>
                  </a:lnTo>
                  <a:lnTo>
                    <a:pt x="0" y="224371"/>
                  </a:lnTo>
                  <a:close/>
                </a:path>
              </a:pathLst>
            </a:custGeom>
            <a:solidFill>
              <a:srgbClr val="000000"/>
            </a:solidFill>
          </p:spPr>
          <p:txBody>
            <a:bodyPr/>
            <a:lstStyle/>
            <a:p>
              <a:endParaRPr lang="en-GB"/>
            </a:p>
          </p:txBody>
        </p:sp>
        <p:sp>
          <p:nvSpPr>
            <p:cNvPr id="11" name="TextBox 11"/>
            <p:cNvSpPr txBox="1"/>
            <p:nvPr/>
          </p:nvSpPr>
          <p:spPr>
            <a:xfrm>
              <a:off x="0" y="-57150"/>
              <a:ext cx="774478" cy="281521"/>
            </a:xfrm>
            <a:prstGeom prst="rect">
              <a:avLst/>
            </a:prstGeom>
          </p:spPr>
          <p:txBody>
            <a:bodyPr lIns="50800" tIns="50800" rIns="50800" bIns="50800" rtlCol="0" anchor="ctr"/>
            <a:lstStyle/>
            <a:p>
              <a:pPr algn="ctr">
                <a:lnSpc>
                  <a:spcPts val="2519"/>
                </a:lnSpc>
              </a:pPr>
              <a:endParaRPr/>
            </a:p>
          </p:txBody>
        </p:sp>
      </p:grpSp>
      <p:grpSp>
        <p:nvGrpSpPr>
          <p:cNvPr id="12" name="Group 12"/>
          <p:cNvGrpSpPr/>
          <p:nvPr/>
        </p:nvGrpSpPr>
        <p:grpSpPr>
          <a:xfrm>
            <a:off x="9144000" y="177447"/>
            <a:ext cx="4745125" cy="851909"/>
            <a:chOff x="0" y="0"/>
            <a:chExt cx="1249745" cy="224371"/>
          </a:xfrm>
        </p:grpSpPr>
        <p:sp>
          <p:nvSpPr>
            <p:cNvPr id="13" name="Freeform 13"/>
            <p:cNvSpPr/>
            <p:nvPr/>
          </p:nvSpPr>
          <p:spPr>
            <a:xfrm>
              <a:off x="0" y="0"/>
              <a:ext cx="1249745" cy="224371"/>
            </a:xfrm>
            <a:custGeom>
              <a:avLst/>
              <a:gdLst/>
              <a:ahLst/>
              <a:cxnLst/>
              <a:rect l="l" t="t" r="r" b="b"/>
              <a:pathLst>
                <a:path w="1249745" h="224371">
                  <a:moveTo>
                    <a:pt x="0" y="0"/>
                  </a:moveTo>
                  <a:lnTo>
                    <a:pt x="1249745" y="0"/>
                  </a:lnTo>
                  <a:lnTo>
                    <a:pt x="1249745" y="224371"/>
                  </a:lnTo>
                  <a:lnTo>
                    <a:pt x="0" y="224371"/>
                  </a:lnTo>
                  <a:close/>
                </a:path>
              </a:pathLst>
            </a:custGeom>
            <a:solidFill>
              <a:srgbClr val="FFFFFF"/>
            </a:solidFill>
          </p:spPr>
          <p:txBody>
            <a:bodyPr/>
            <a:lstStyle/>
            <a:p>
              <a:endParaRPr lang="en-GB"/>
            </a:p>
          </p:txBody>
        </p:sp>
        <p:sp>
          <p:nvSpPr>
            <p:cNvPr id="14" name="TextBox 14"/>
            <p:cNvSpPr txBox="1"/>
            <p:nvPr/>
          </p:nvSpPr>
          <p:spPr>
            <a:xfrm>
              <a:off x="0" y="-57150"/>
              <a:ext cx="1249745" cy="281521"/>
            </a:xfrm>
            <a:prstGeom prst="rect">
              <a:avLst/>
            </a:prstGeom>
          </p:spPr>
          <p:txBody>
            <a:bodyPr lIns="50800" tIns="50800" rIns="50800" bIns="50800" rtlCol="0" anchor="ctr"/>
            <a:lstStyle/>
            <a:p>
              <a:pPr algn="ctr">
                <a:lnSpc>
                  <a:spcPts val="2519"/>
                </a:lnSpc>
              </a:pPr>
              <a:endParaRPr/>
            </a:p>
          </p:txBody>
        </p:sp>
      </p:grpSp>
      <p:sp>
        <p:nvSpPr>
          <p:cNvPr id="15" name="Freeform 15"/>
          <p:cNvSpPr/>
          <p:nvPr/>
        </p:nvSpPr>
        <p:spPr>
          <a:xfrm>
            <a:off x="8430752" y="0"/>
            <a:ext cx="9857248" cy="11169139"/>
          </a:xfrm>
          <a:custGeom>
            <a:avLst/>
            <a:gdLst/>
            <a:ahLst/>
            <a:cxnLst/>
            <a:rect l="l" t="t" r="r" b="b"/>
            <a:pathLst>
              <a:path w="9857248" h="11169139">
                <a:moveTo>
                  <a:pt x="0" y="0"/>
                </a:moveTo>
                <a:lnTo>
                  <a:pt x="9857248" y="0"/>
                </a:lnTo>
                <a:lnTo>
                  <a:pt x="9857248" y="11169139"/>
                </a:lnTo>
                <a:lnTo>
                  <a:pt x="0" y="11169139"/>
                </a:lnTo>
                <a:lnTo>
                  <a:pt x="0" y="0"/>
                </a:lnTo>
                <a:close/>
              </a:path>
            </a:pathLst>
          </a:custGeom>
          <a:blipFill>
            <a:blip r:embed="rId3"/>
            <a:stretch>
              <a:fillRect l="-50827"/>
            </a:stretch>
          </a:blipFill>
        </p:spPr>
        <p:txBody>
          <a:bodyPr/>
          <a:lstStyle/>
          <a:p>
            <a:endParaRPr lang="en-GB"/>
          </a:p>
        </p:txBody>
      </p:sp>
      <p:sp>
        <p:nvSpPr>
          <p:cNvPr id="16" name="TextBox 16"/>
          <p:cNvSpPr txBox="1"/>
          <p:nvPr/>
        </p:nvSpPr>
        <p:spPr>
          <a:xfrm>
            <a:off x="2800210" y="3882390"/>
            <a:ext cx="2960534" cy="2417446"/>
          </a:xfrm>
          <a:prstGeom prst="rect">
            <a:avLst/>
          </a:prstGeom>
        </p:spPr>
        <p:txBody>
          <a:bodyPr lIns="0" tIns="0" rIns="0" bIns="0" rtlCol="0" anchor="t">
            <a:spAutoFit/>
          </a:bodyPr>
          <a:lstStyle/>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Background </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Engagement  </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Delivery </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Phase 2 </a:t>
            </a:r>
          </a:p>
          <a:p>
            <a:pPr algn="l">
              <a:lnSpc>
                <a:spcPts val="3779"/>
              </a:lnSpc>
            </a:pPr>
            <a:endParaRPr lang="en-US" sz="2699" b="1">
              <a:solidFill>
                <a:srgbClr val="000000"/>
              </a:solidFill>
              <a:latin typeface="Gill Sans Medium"/>
              <a:ea typeface="Gill Sans Medium"/>
              <a:cs typeface="Gill Sans Medium"/>
              <a:sym typeface="Gill Sans Medium"/>
            </a:endParaRPr>
          </a:p>
        </p:txBody>
      </p:sp>
      <p:sp>
        <p:nvSpPr>
          <p:cNvPr id="17" name="TextBox 17"/>
          <p:cNvSpPr txBox="1"/>
          <p:nvPr/>
        </p:nvSpPr>
        <p:spPr>
          <a:xfrm>
            <a:off x="189226" y="892679"/>
            <a:ext cx="2610984" cy="561975"/>
          </a:xfrm>
          <a:prstGeom prst="rect">
            <a:avLst/>
          </a:prstGeom>
        </p:spPr>
        <p:txBody>
          <a:bodyPr lIns="0" tIns="0" rIns="0" bIns="0" rtlCol="0" anchor="t">
            <a:spAutoFit/>
          </a:bodyPr>
          <a:lstStyle/>
          <a:p>
            <a:pPr algn="r">
              <a:lnSpc>
                <a:spcPts val="4199"/>
              </a:lnSpc>
              <a:spcBef>
                <a:spcPct val="0"/>
              </a:spcBef>
            </a:pPr>
            <a:r>
              <a:rPr lang="en-US" sz="2999" b="1">
                <a:solidFill>
                  <a:srgbClr val="FFFFFF"/>
                </a:solidFill>
                <a:latin typeface="Gill Sans Medium"/>
                <a:ea typeface="Gill Sans Medium"/>
                <a:cs typeface="Gill Sans Medium"/>
                <a:sym typeface="Gill Sans Medium"/>
              </a:rPr>
              <a:t>Today’s talk</a:t>
            </a:r>
          </a:p>
        </p:txBody>
      </p:sp>
      <p:sp>
        <p:nvSpPr>
          <p:cNvPr id="18" name="TextBox 18"/>
          <p:cNvSpPr txBox="1"/>
          <p:nvPr/>
        </p:nvSpPr>
        <p:spPr>
          <a:xfrm>
            <a:off x="6002195" y="8361127"/>
            <a:ext cx="94933" cy="233680"/>
          </a:xfrm>
          <a:prstGeom prst="rect">
            <a:avLst/>
          </a:prstGeom>
        </p:spPr>
        <p:txBody>
          <a:bodyPr lIns="0" tIns="0" rIns="0" bIns="0" rtlCol="0" anchor="t">
            <a:spAutoFit/>
          </a:bodyPr>
          <a:lstStyle/>
          <a:p>
            <a:pPr algn="ctr">
              <a:lnSpc>
                <a:spcPts val="1819"/>
              </a:lnSpc>
              <a:spcBef>
                <a:spcPct val="0"/>
              </a:spcBef>
            </a:pPr>
            <a:r>
              <a:rPr lang="en-US" sz="1299">
                <a:solidFill>
                  <a:srgbClr val="000000"/>
                </a:solidFill>
                <a:latin typeface="Poppins"/>
                <a:ea typeface="Poppins"/>
                <a:cs typeface="Poppins"/>
                <a:sym typeface="Poppins"/>
              </a:rPr>
              <a:t>2</a:t>
            </a:r>
          </a:p>
        </p:txBody>
      </p:sp>
      <p:sp>
        <p:nvSpPr>
          <p:cNvPr id="19" name="TextBox 19"/>
          <p:cNvSpPr txBox="1"/>
          <p:nvPr/>
        </p:nvSpPr>
        <p:spPr>
          <a:xfrm>
            <a:off x="9336420" y="293072"/>
            <a:ext cx="8533817"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Medium"/>
                <a:ea typeface="Gill Sans Medium"/>
                <a:cs typeface="Gill Sans Medium"/>
                <a:sym typeface="Gill Sans Medium"/>
              </a:rPr>
              <a:t>Thornville Street - 2022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0629"/>
            <a:ext cx="6705600" cy="976132"/>
            <a:chOff x="0" y="0"/>
            <a:chExt cx="1563584" cy="257088"/>
          </a:xfrm>
        </p:grpSpPr>
        <p:sp>
          <p:nvSpPr>
            <p:cNvPr id="3" name="Freeform 3"/>
            <p:cNvSpPr/>
            <p:nvPr/>
          </p:nvSpPr>
          <p:spPr>
            <a:xfrm>
              <a:off x="0" y="0"/>
              <a:ext cx="1563584" cy="257088"/>
            </a:xfrm>
            <a:custGeom>
              <a:avLst/>
              <a:gdLst/>
              <a:ahLst/>
              <a:cxnLst/>
              <a:rect l="l" t="t" r="r" b="b"/>
              <a:pathLst>
                <a:path w="1563584" h="257088">
                  <a:moveTo>
                    <a:pt x="0" y="0"/>
                  </a:moveTo>
                  <a:lnTo>
                    <a:pt x="1563584" y="0"/>
                  </a:lnTo>
                  <a:lnTo>
                    <a:pt x="1563584" y="257088"/>
                  </a:lnTo>
                  <a:lnTo>
                    <a:pt x="0" y="257088"/>
                  </a:lnTo>
                  <a:close/>
                </a:path>
              </a:pathLst>
            </a:custGeom>
            <a:solidFill>
              <a:srgbClr val="8FC988"/>
            </a:solidFill>
          </p:spPr>
          <p:txBody>
            <a:bodyPr/>
            <a:lstStyle/>
            <a:p>
              <a:endParaRPr lang="en-GB"/>
            </a:p>
          </p:txBody>
        </p:sp>
        <p:sp>
          <p:nvSpPr>
            <p:cNvPr id="4" name="TextBox 4"/>
            <p:cNvSpPr txBox="1"/>
            <p:nvPr/>
          </p:nvSpPr>
          <p:spPr>
            <a:xfrm>
              <a:off x="0" y="-57150"/>
              <a:ext cx="1563584" cy="314238"/>
            </a:xfrm>
            <a:prstGeom prst="rect">
              <a:avLst/>
            </a:prstGeom>
          </p:spPr>
          <p:txBody>
            <a:bodyPr lIns="50800" tIns="50800" rIns="50800" bIns="50800" rtlCol="0" anchor="ctr"/>
            <a:lstStyle/>
            <a:p>
              <a:pPr algn="ctr">
                <a:lnSpc>
                  <a:spcPts val="2519"/>
                </a:lnSpc>
              </a:pPr>
              <a:endParaRPr/>
            </a:p>
          </p:txBody>
        </p:sp>
      </p:grpSp>
      <p:sp>
        <p:nvSpPr>
          <p:cNvPr id="5" name="Freeform 5"/>
          <p:cNvSpPr/>
          <p:nvPr/>
        </p:nvSpPr>
        <p:spPr>
          <a:xfrm>
            <a:off x="8068144" y="729963"/>
            <a:ext cx="10219856" cy="8827074"/>
          </a:xfrm>
          <a:custGeom>
            <a:avLst/>
            <a:gdLst/>
            <a:ahLst/>
            <a:cxnLst/>
            <a:rect l="l" t="t" r="r" b="b"/>
            <a:pathLst>
              <a:path w="10219856" h="8827074">
                <a:moveTo>
                  <a:pt x="0" y="0"/>
                </a:moveTo>
                <a:lnTo>
                  <a:pt x="10219856" y="0"/>
                </a:lnTo>
                <a:lnTo>
                  <a:pt x="10219856" y="8827074"/>
                </a:lnTo>
                <a:lnTo>
                  <a:pt x="0" y="8827074"/>
                </a:lnTo>
                <a:lnTo>
                  <a:pt x="0" y="0"/>
                </a:lnTo>
                <a:close/>
              </a:path>
            </a:pathLst>
          </a:custGeom>
          <a:blipFill>
            <a:blip r:embed="rId3"/>
            <a:stretch>
              <a:fillRect t="-37177" r="-11788" b="-45757"/>
            </a:stretch>
          </a:blipFill>
        </p:spPr>
        <p:txBody>
          <a:bodyPr/>
          <a:lstStyle/>
          <a:p>
            <a:endParaRPr lang="en-GB"/>
          </a:p>
        </p:txBody>
      </p:sp>
      <p:sp>
        <p:nvSpPr>
          <p:cNvPr id="6" name="TextBox 6"/>
          <p:cNvSpPr txBox="1"/>
          <p:nvPr/>
        </p:nvSpPr>
        <p:spPr>
          <a:xfrm>
            <a:off x="205750" y="774395"/>
            <a:ext cx="6241227" cy="496674"/>
          </a:xfrm>
          <a:prstGeom prst="rect">
            <a:avLst/>
          </a:prstGeom>
        </p:spPr>
        <p:txBody>
          <a:bodyPr wrap="square" lIns="0" tIns="0" rIns="0" bIns="0" rtlCol="0" anchor="t">
            <a:spAutoFit/>
          </a:bodyPr>
          <a:lstStyle/>
          <a:p>
            <a:pPr algn="r">
              <a:lnSpc>
                <a:spcPts val="4199"/>
              </a:lnSpc>
              <a:spcBef>
                <a:spcPct val="0"/>
              </a:spcBef>
            </a:pPr>
            <a:r>
              <a:rPr lang="en-US" sz="2999" b="1" dirty="0">
                <a:solidFill>
                  <a:srgbClr val="000000"/>
                </a:solidFill>
                <a:latin typeface="Gill Sans Medium"/>
                <a:ea typeface="Gill Sans Medium"/>
                <a:cs typeface="Gill Sans Medium"/>
                <a:sym typeface="Gill Sans Medium"/>
              </a:rPr>
              <a:t>Objective 4: Resilient Communities</a:t>
            </a:r>
          </a:p>
        </p:txBody>
      </p:sp>
      <p:sp>
        <p:nvSpPr>
          <p:cNvPr id="7" name="TextBox 7"/>
          <p:cNvSpPr txBox="1"/>
          <p:nvPr/>
        </p:nvSpPr>
        <p:spPr>
          <a:xfrm>
            <a:off x="1028700" y="3028636"/>
            <a:ext cx="7549689" cy="4248785"/>
          </a:xfrm>
          <a:prstGeom prst="rect">
            <a:avLst/>
          </a:prstGeom>
        </p:spPr>
        <p:txBody>
          <a:bodyPr lIns="0" tIns="0" rIns="0" bIns="0" rtlCol="0" anchor="t">
            <a:spAutoFit/>
          </a:bodyPr>
          <a:lstStyle/>
          <a:p>
            <a:pPr algn="l">
              <a:lnSpc>
                <a:spcPts val="3779"/>
              </a:lnSpc>
            </a:pPr>
            <a:r>
              <a:rPr lang="en-US" sz="2699" b="1">
                <a:solidFill>
                  <a:srgbClr val="000000"/>
                </a:solidFill>
                <a:latin typeface="Gill Sans Bold"/>
                <a:ea typeface="Gill Sans Bold"/>
                <a:cs typeface="Gill Sans Bold"/>
                <a:sym typeface="Gill Sans Bold"/>
              </a:rPr>
              <a:t>Ambition:</a:t>
            </a:r>
          </a:p>
          <a:p>
            <a:pPr algn="l">
              <a:lnSpc>
                <a:spcPts val="3779"/>
              </a:lnSpc>
            </a:pPr>
            <a:r>
              <a:rPr lang="en-US" sz="2699">
                <a:solidFill>
                  <a:srgbClr val="000000"/>
                </a:solidFill>
                <a:latin typeface="Gill Sans Light"/>
                <a:ea typeface="Gill Sans Light"/>
                <a:cs typeface="Gill Sans Light"/>
                <a:sym typeface="Gill Sans Light"/>
              </a:rPr>
              <a:t>Residents and businesses of Lewisham have access to appropriate data and information to understand flood risk in their area, how it is managed and by whom. Communities are empowered to act to protect themselves from flooding through individual efforts, partnerships and joint working. </a:t>
            </a:r>
          </a:p>
          <a:p>
            <a:pPr algn="l">
              <a:lnSpc>
                <a:spcPts val="3499"/>
              </a:lnSpc>
            </a:pPr>
            <a:endParaRPr lang="en-US" sz="2699">
              <a:solidFill>
                <a:srgbClr val="000000"/>
              </a:solidFill>
              <a:latin typeface="Gill Sans Light"/>
              <a:ea typeface="Gill Sans Light"/>
              <a:cs typeface="Gill Sans Light"/>
              <a:sym typeface="Gill Sans Light"/>
            </a:endParaRPr>
          </a:p>
          <a:p>
            <a:pPr algn="l">
              <a:lnSpc>
                <a:spcPts val="3499"/>
              </a:lnSpc>
            </a:pPr>
            <a:endParaRPr lang="en-US" sz="2699">
              <a:solidFill>
                <a:srgbClr val="000000"/>
              </a:solidFill>
              <a:latin typeface="Gill Sans Light"/>
              <a:ea typeface="Gill Sans Light"/>
              <a:cs typeface="Gill Sans Light"/>
              <a:sym typeface="Gill Sans Light"/>
            </a:endParaRPr>
          </a:p>
        </p:txBody>
      </p:sp>
      <p:sp>
        <p:nvSpPr>
          <p:cNvPr id="8" name="TextBox 8"/>
          <p:cNvSpPr txBox="1"/>
          <p:nvPr/>
        </p:nvSpPr>
        <p:spPr>
          <a:xfrm>
            <a:off x="8578389" y="789635"/>
            <a:ext cx="3712473"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Bold"/>
                <a:ea typeface="Gill Sans Bold"/>
                <a:cs typeface="Gill Sans Bold"/>
                <a:sym typeface="Gill Sans Bold"/>
              </a:rPr>
              <a:t>Local Flood Risk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0"/>
            <a:ext cx="18288000" cy="10287000"/>
            <a:chOff x="0" y="0"/>
            <a:chExt cx="26144448" cy="14706252"/>
          </a:xfrm>
        </p:grpSpPr>
        <p:sp>
          <p:nvSpPr>
            <p:cNvPr id="3" name="Freeform 3"/>
            <p:cNvSpPr/>
            <p:nvPr/>
          </p:nvSpPr>
          <p:spPr>
            <a:xfrm>
              <a:off x="0" y="0"/>
              <a:ext cx="26144448" cy="14706251"/>
            </a:xfrm>
            <a:custGeom>
              <a:avLst/>
              <a:gdLst/>
              <a:ahLst/>
              <a:cxnLst/>
              <a:rect l="l" t="t" r="r" b="b"/>
              <a:pathLst>
                <a:path w="26144448" h="14706251">
                  <a:moveTo>
                    <a:pt x="0" y="0"/>
                  </a:moveTo>
                  <a:lnTo>
                    <a:pt x="26144448" y="0"/>
                  </a:lnTo>
                  <a:lnTo>
                    <a:pt x="26144448" y="14706251"/>
                  </a:lnTo>
                  <a:lnTo>
                    <a:pt x="0" y="14706251"/>
                  </a:lnTo>
                  <a:close/>
                </a:path>
              </a:pathLst>
            </a:custGeom>
            <a:solidFill>
              <a:srgbClr val="8FC988"/>
            </a:solidFill>
          </p:spPr>
          <p:txBody>
            <a:bodyPr/>
            <a:lstStyle/>
            <a:p>
              <a:endParaRPr lang="en-GB"/>
            </a:p>
          </p:txBody>
        </p:sp>
        <p:sp>
          <p:nvSpPr>
            <p:cNvPr id="4" name="TextBox 4"/>
            <p:cNvSpPr txBox="1"/>
            <p:nvPr/>
          </p:nvSpPr>
          <p:spPr>
            <a:xfrm>
              <a:off x="0" y="0"/>
              <a:ext cx="26144448" cy="14706252"/>
            </a:xfrm>
            <a:prstGeom prst="rect">
              <a:avLst/>
            </a:prstGeom>
          </p:spPr>
          <p:txBody>
            <a:bodyPr lIns="12735" tIns="12735" rIns="12735" bIns="12735" rtlCol="0" anchor="ctr"/>
            <a:lstStyle/>
            <a:p>
              <a:pPr algn="ctr">
                <a:lnSpc>
                  <a:spcPts val="348"/>
                </a:lnSpc>
              </a:pPr>
              <a:endParaRPr/>
            </a:p>
          </p:txBody>
        </p:sp>
      </p:grpSp>
      <p:sp>
        <p:nvSpPr>
          <p:cNvPr id="5" name="Freeform 5"/>
          <p:cNvSpPr/>
          <p:nvPr/>
        </p:nvSpPr>
        <p:spPr>
          <a:xfrm>
            <a:off x="9025043" y="0"/>
            <a:ext cx="9262957" cy="10287000"/>
          </a:xfrm>
          <a:custGeom>
            <a:avLst/>
            <a:gdLst/>
            <a:ahLst/>
            <a:cxnLst/>
            <a:rect l="l" t="t" r="r" b="b"/>
            <a:pathLst>
              <a:path w="9262957" h="10287000">
                <a:moveTo>
                  <a:pt x="0" y="0"/>
                </a:moveTo>
                <a:lnTo>
                  <a:pt x="9262957" y="0"/>
                </a:lnTo>
                <a:lnTo>
                  <a:pt x="9262957" y="10287000"/>
                </a:lnTo>
                <a:lnTo>
                  <a:pt x="0" y="10287000"/>
                </a:lnTo>
                <a:lnTo>
                  <a:pt x="0" y="0"/>
                </a:lnTo>
                <a:close/>
              </a:path>
            </a:pathLst>
          </a:custGeom>
          <a:blipFill>
            <a:blip r:embed="rId3"/>
            <a:stretch>
              <a:fillRect l="-53464" r="-24223"/>
            </a:stretch>
          </a:blipFill>
        </p:spPr>
        <p:txBody>
          <a:bodyPr/>
          <a:lstStyle/>
          <a:p>
            <a:endParaRPr lang="en-GB"/>
          </a:p>
        </p:txBody>
      </p:sp>
      <p:grpSp>
        <p:nvGrpSpPr>
          <p:cNvPr id="6" name="Group 6"/>
          <p:cNvGrpSpPr/>
          <p:nvPr/>
        </p:nvGrpSpPr>
        <p:grpSpPr>
          <a:xfrm>
            <a:off x="0" y="602746"/>
            <a:ext cx="3103799" cy="851909"/>
            <a:chOff x="0" y="0"/>
            <a:chExt cx="817461" cy="224371"/>
          </a:xfrm>
        </p:grpSpPr>
        <p:sp>
          <p:nvSpPr>
            <p:cNvPr id="7" name="Freeform 7"/>
            <p:cNvSpPr/>
            <p:nvPr/>
          </p:nvSpPr>
          <p:spPr>
            <a:xfrm>
              <a:off x="0" y="0"/>
              <a:ext cx="817461" cy="224371"/>
            </a:xfrm>
            <a:custGeom>
              <a:avLst/>
              <a:gdLst/>
              <a:ahLst/>
              <a:cxnLst/>
              <a:rect l="l" t="t" r="r" b="b"/>
              <a:pathLst>
                <a:path w="817461" h="224371">
                  <a:moveTo>
                    <a:pt x="0" y="0"/>
                  </a:moveTo>
                  <a:lnTo>
                    <a:pt x="817461" y="0"/>
                  </a:lnTo>
                  <a:lnTo>
                    <a:pt x="817461" y="224371"/>
                  </a:lnTo>
                  <a:lnTo>
                    <a:pt x="0" y="224371"/>
                  </a:lnTo>
                  <a:close/>
                </a:path>
              </a:pathLst>
            </a:custGeom>
            <a:solidFill>
              <a:srgbClr val="000000"/>
            </a:solidFill>
          </p:spPr>
          <p:txBody>
            <a:bodyPr/>
            <a:lstStyle/>
            <a:p>
              <a:endParaRPr lang="en-GB"/>
            </a:p>
          </p:txBody>
        </p:sp>
        <p:sp>
          <p:nvSpPr>
            <p:cNvPr id="8" name="TextBox 8"/>
            <p:cNvSpPr txBox="1"/>
            <p:nvPr/>
          </p:nvSpPr>
          <p:spPr>
            <a:xfrm>
              <a:off x="0" y="-57150"/>
              <a:ext cx="817461" cy="281521"/>
            </a:xfrm>
            <a:prstGeom prst="rect">
              <a:avLst/>
            </a:prstGeom>
          </p:spPr>
          <p:txBody>
            <a:bodyPr lIns="50800" tIns="50800" rIns="50800" bIns="50800" rtlCol="0" anchor="ctr"/>
            <a:lstStyle/>
            <a:p>
              <a:pPr algn="ctr">
                <a:lnSpc>
                  <a:spcPts val="2519"/>
                </a:lnSpc>
              </a:pPr>
              <a:endParaRPr/>
            </a:p>
          </p:txBody>
        </p:sp>
      </p:grpSp>
      <p:sp>
        <p:nvSpPr>
          <p:cNvPr id="9" name="TextBox 9"/>
          <p:cNvSpPr txBox="1"/>
          <p:nvPr/>
        </p:nvSpPr>
        <p:spPr>
          <a:xfrm>
            <a:off x="-2449260" y="690562"/>
            <a:ext cx="5476405" cy="561975"/>
          </a:xfrm>
          <a:prstGeom prst="rect">
            <a:avLst/>
          </a:prstGeom>
        </p:spPr>
        <p:txBody>
          <a:bodyPr lIns="0" tIns="0" rIns="0" bIns="0" rtlCol="0" anchor="t">
            <a:spAutoFit/>
          </a:bodyPr>
          <a:lstStyle/>
          <a:p>
            <a:pPr algn="r">
              <a:lnSpc>
                <a:spcPts val="4199"/>
              </a:lnSpc>
              <a:spcBef>
                <a:spcPct val="0"/>
              </a:spcBef>
            </a:pPr>
            <a:r>
              <a:rPr lang="en-US" sz="2999" b="1">
                <a:solidFill>
                  <a:srgbClr val="FFFFFF"/>
                </a:solidFill>
                <a:latin typeface="Gill Sans Medium"/>
                <a:ea typeface="Gill Sans Medium"/>
                <a:cs typeface="Gill Sans Medium"/>
                <a:sym typeface="Gill Sans Medium"/>
              </a:rPr>
              <a:t>Engagement</a:t>
            </a:r>
          </a:p>
        </p:txBody>
      </p:sp>
      <p:sp>
        <p:nvSpPr>
          <p:cNvPr id="10" name="TextBox 10"/>
          <p:cNvSpPr txBox="1"/>
          <p:nvPr/>
        </p:nvSpPr>
        <p:spPr>
          <a:xfrm>
            <a:off x="9336420" y="293072"/>
            <a:ext cx="8533817"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Bold"/>
                <a:ea typeface="Gill Sans Bold"/>
                <a:cs typeface="Gill Sans Bold"/>
                <a:sym typeface="Gill Sans Bold"/>
              </a:rPr>
              <a:t>Community Engagement</a:t>
            </a:r>
          </a:p>
        </p:txBody>
      </p:sp>
      <p:sp>
        <p:nvSpPr>
          <p:cNvPr id="11" name="TextBox 11"/>
          <p:cNvSpPr txBox="1"/>
          <p:nvPr/>
        </p:nvSpPr>
        <p:spPr>
          <a:xfrm>
            <a:off x="610183" y="3378703"/>
            <a:ext cx="8533817"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Bold"/>
                <a:ea typeface="Gill Sans Bold"/>
                <a:cs typeface="Gill Sans Bold"/>
                <a:sym typeface="Gill Sans Bold"/>
              </a:rPr>
              <a:t>Gaining Statutory Approvals:</a:t>
            </a:r>
          </a:p>
        </p:txBody>
      </p:sp>
      <p:sp>
        <p:nvSpPr>
          <p:cNvPr id="12" name="TextBox 12"/>
          <p:cNvSpPr txBox="1"/>
          <p:nvPr/>
        </p:nvSpPr>
        <p:spPr>
          <a:xfrm>
            <a:off x="1551899" y="4183596"/>
            <a:ext cx="6825444" cy="2417446"/>
          </a:xfrm>
          <a:prstGeom prst="rect">
            <a:avLst/>
          </a:prstGeom>
        </p:spPr>
        <p:txBody>
          <a:bodyPr lIns="0" tIns="0" rIns="0" bIns="0" rtlCol="0" anchor="t">
            <a:spAutoFit/>
          </a:bodyPr>
          <a:lstStyle/>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Highways</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Green Scene </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Network Rail </a:t>
            </a:r>
          </a:p>
          <a:p>
            <a:pPr marL="582922" lvl="1" indent="-291461" algn="l">
              <a:lnSpc>
                <a:spcPts val="3779"/>
              </a:lnSpc>
              <a:buFont typeface="Arial"/>
              <a:buChar char="•"/>
            </a:pPr>
            <a:r>
              <a:rPr lang="en-US" sz="2699" b="1">
                <a:solidFill>
                  <a:srgbClr val="000000"/>
                </a:solidFill>
                <a:latin typeface="Gill Sans Medium"/>
                <a:ea typeface="Gill Sans Medium"/>
                <a:cs typeface="Gill Sans Medium"/>
                <a:sym typeface="Gill Sans Medium"/>
              </a:rPr>
              <a:t>Thames Water </a:t>
            </a:r>
          </a:p>
          <a:p>
            <a:pPr algn="l">
              <a:lnSpc>
                <a:spcPts val="3779"/>
              </a:lnSpc>
            </a:pPr>
            <a:endParaRPr lang="en-US" sz="2699" b="1">
              <a:solidFill>
                <a:srgbClr val="000000"/>
              </a:solidFill>
              <a:latin typeface="Gill Sans Medium"/>
              <a:ea typeface="Gill Sans Medium"/>
              <a:cs typeface="Gill Sans Medium"/>
              <a:sym typeface="Gill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535" r="49621"/>
          <a:stretch>
            <a:fillRect/>
          </a:stretch>
        </p:blipFill>
        <p:spPr>
          <a:xfrm>
            <a:off x="9172759" y="0"/>
            <a:ext cx="9115241" cy="10287000"/>
          </a:xfrm>
          <a:prstGeom prst="rect">
            <a:avLst/>
          </a:prstGeom>
        </p:spPr>
      </p:pic>
      <p:grpSp>
        <p:nvGrpSpPr>
          <p:cNvPr id="3" name="Group 3"/>
          <p:cNvGrpSpPr/>
          <p:nvPr/>
        </p:nvGrpSpPr>
        <p:grpSpPr>
          <a:xfrm>
            <a:off x="-531125" y="602746"/>
            <a:ext cx="3858556" cy="851909"/>
            <a:chOff x="0" y="0"/>
            <a:chExt cx="1016245" cy="224371"/>
          </a:xfrm>
        </p:grpSpPr>
        <p:sp>
          <p:nvSpPr>
            <p:cNvPr id="4" name="Freeform 4"/>
            <p:cNvSpPr/>
            <p:nvPr/>
          </p:nvSpPr>
          <p:spPr>
            <a:xfrm>
              <a:off x="0" y="0"/>
              <a:ext cx="1016245" cy="224371"/>
            </a:xfrm>
            <a:custGeom>
              <a:avLst/>
              <a:gdLst/>
              <a:ahLst/>
              <a:cxnLst/>
              <a:rect l="l" t="t" r="r" b="b"/>
              <a:pathLst>
                <a:path w="1016245" h="224371">
                  <a:moveTo>
                    <a:pt x="0" y="0"/>
                  </a:moveTo>
                  <a:lnTo>
                    <a:pt x="1016245" y="0"/>
                  </a:lnTo>
                  <a:lnTo>
                    <a:pt x="1016245" y="224371"/>
                  </a:lnTo>
                  <a:lnTo>
                    <a:pt x="0" y="224371"/>
                  </a:lnTo>
                  <a:close/>
                </a:path>
              </a:pathLst>
            </a:custGeom>
            <a:solidFill>
              <a:srgbClr val="8FC988"/>
            </a:solidFill>
          </p:spPr>
          <p:txBody>
            <a:bodyPr/>
            <a:lstStyle/>
            <a:p>
              <a:endParaRPr lang="en-GB"/>
            </a:p>
          </p:txBody>
        </p:sp>
        <p:sp>
          <p:nvSpPr>
            <p:cNvPr id="5" name="TextBox 5"/>
            <p:cNvSpPr txBox="1"/>
            <p:nvPr/>
          </p:nvSpPr>
          <p:spPr>
            <a:xfrm>
              <a:off x="0" y="-57150"/>
              <a:ext cx="1016245" cy="281521"/>
            </a:xfrm>
            <a:prstGeom prst="rect">
              <a:avLst/>
            </a:prstGeom>
          </p:spPr>
          <p:txBody>
            <a:bodyPr lIns="50800" tIns="50800" rIns="50800" bIns="50800" rtlCol="0" anchor="ctr"/>
            <a:lstStyle/>
            <a:p>
              <a:pPr algn="ctr">
                <a:lnSpc>
                  <a:spcPts val="2519"/>
                </a:lnSpc>
              </a:pPr>
              <a:endParaRPr/>
            </a:p>
          </p:txBody>
        </p:sp>
      </p:grpSp>
      <p:grpSp>
        <p:nvGrpSpPr>
          <p:cNvPr id="6" name="Group 6"/>
          <p:cNvGrpSpPr/>
          <p:nvPr/>
        </p:nvGrpSpPr>
        <p:grpSpPr>
          <a:xfrm>
            <a:off x="9136698" y="0"/>
            <a:ext cx="4111915" cy="851909"/>
            <a:chOff x="0" y="0"/>
            <a:chExt cx="1082974" cy="224371"/>
          </a:xfrm>
        </p:grpSpPr>
        <p:sp>
          <p:nvSpPr>
            <p:cNvPr id="7" name="Freeform 7"/>
            <p:cNvSpPr/>
            <p:nvPr/>
          </p:nvSpPr>
          <p:spPr>
            <a:xfrm>
              <a:off x="0" y="0"/>
              <a:ext cx="1082974" cy="224371"/>
            </a:xfrm>
            <a:custGeom>
              <a:avLst/>
              <a:gdLst/>
              <a:ahLst/>
              <a:cxnLst/>
              <a:rect l="l" t="t" r="r" b="b"/>
              <a:pathLst>
                <a:path w="1082974" h="224371">
                  <a:moveTo>
                    <a:pt x="0" y="0"/>
                  </a:moveTo>
                  <a:lnTo>
                    <a:pt x="1082974" y="0"/>
                  </a:lnTo>
                  <a:lnTo>
                    <a:pt x="1082974" y="224371"/>
                  </a:lnTo>
                  <a:lnTo>
                    <a:pt x="0" y="224371"/>
                  </a:lnTo>
                  <a:close/>
                </a:path>
              </a:pathLst>
            </a:custGeom>
            <a:solidFill>
              <a:srgbClr val="FFFFFF"/>
            </a:solidFill>
          </p:spPr>
          <p:txBody>
            <a:bodyPr/>
            <a:lstStyle/>
            <a:p>
              <a:endParaRPr lang="en-GB"/>
            </a:p>
          </p:txBody>
        </p:sp>
        <p:sp>
          <p:nvSpPr>
            <p:cNvPr id="8" name="TextBox 8"/>
            <p:cNvSpPr txBox="1"/>
            <p:nvPr/>
          </p:nvSpPr>
          <p:spPr>
            <a:xfrm>
              <a:off x="0" y="-57150"/>
              <a:ext cx="1082974" cy="281521"/>
            </a:xfrm>
            <a:prstGeom prst="rect">
              <a:avLst/>
            </a:prstGeom>
          </p:spPr>
          <p:txBody>
            <a:bodyPr lIns="50800" tIns="50800" rIns="50800" bIns="50800" rtlCol="0" anchor="ctr"/>
            <a:lstStyle/>
            <a:p>
              <a:pPr algn="ctr">
                <a:lnSpc>
                  <a:spcPts val="2519"/>
                </a:lnSpc>
              </a:pPr>
              <a:endParaRPr/>
            </a:p>
          </p:txBody>
        </p:sp>
      </p:grpSp>
      <p:sp>
        <p:nvSpPr>
          <p:cNvPr id="9" name="Freeform 9"/>
          <p:cNvSpPr/>
          <p:nvPr/>
        </p:nvSpPr>
        <p:spPr>
          <a:xfrm>
            <a:off x="610183" y="2304366"/>
            <a:ext cx="8113726" cy="5678268"/>
          </a:xfrm>
          <a:custGeom>
            <a:avLst/>
            <a:gdLst/>
            <a:ahLst/>
            <a:cxnLst/>
            <a:rect l="l" t="t" r="r" b="b"/>
            <a:pathLst>
              <a:path w="8113726" h="5678268">
                <a:moveTo>
                  <a:pt x="0" y="0"/>
                </a:moveTo>
                <a:lnTo>
                  <a:pt x="8113725" y="0"/>
                </a:lnTo>
                <a:lnTo>
                  <a:pt x="8113725" y="5678268"/>
                </a:lnTo>
                <a:lnTo>
                  <a:pt x="0" y="5678268"/>
                </a:lnTo>
                <a:lnTo>
                  <a:pt x="0" y="0"/>
                </a:lnTo>
                <a:close/>
              </a:path>
            </a:pathLst>
          </a:custGeom>
          <a:blipFill>
            <a:blip r:embed="rId6"/>
            <a:stretch>
              <a:fillRect l="-20056" t="-19224" r="-5177"/>
            </a:stretch>
          </a:blipFill>
        </p:spPr>
        <p:txBody>
          <a:bodyPr/>
          <a:lstStyle/>
          <a:p>
            <a:endParaRPr lang="en-GB"/>
          </a:p>
        </p:txBody>
      </p:sp>
      <p:grpSp>
        <p:nvGrpSpPr>
          <p:cNvPr id="10" name="Group 10"/>
          <p:cNvGrpSpPr/>
          <p:nvPr/>
        </p:nvGrpSpPr>
        <p:grpSpPr>
          <a:xfrm>
            <a:off x="571598" y="2188612"/>
            <a:ext cx="2687163" cy="523425"/>
            <a:chOff x="0" y="0"/>
            <a:chExt cx="707730" cy="137857"/>
          </a:xfrm>
        </p:grpSpPr>
        <p:sp>
          <p:nvSpPr>
            <p:cNvPr id="11" name="Freeform 11"/>
            <p:cNvSpPr/>
            <p:nvPr/>
          </p:nvSpPr>
          <p:spPr>
            <a:xfrm>
              <a:off x="0" y="0"/>
              <a:ext cx="707730" cy="137857"/>
            </a:xfrm>
            <a:custGeom>
              <a:avLst/>
              <a:gdLst/>
              <a:ahLst/>
              <a:cxnLst/>
              <a:rect l="l" t="t" r="r" b="b"/>
              <a:pathLst>
                <a:path w="707730" h="137857">
                  <a:moveTo>
                    <a:pt x="0" y="0"/>
                  </a:moveTo>
                  <a:lnTo>
                    <a:pt x="707730" y="0"/>
                  </a:lnTo>
                  <a:lnTo>
                    <a:pt x="707730" y="137857"/>
                  </a:lnTo>
                  <a:lnTo>
                    <a:pt x="0" y="137857"/>
                  </a:lnTo>
                  <a:close/>
                </a:path>
              </a:pathLst>
            </a:custGeom>
            <a:solidFill>
              <a:srgbClr val="FFFFFF"/>
            </a:solidFill>
          </p:spPr>
          <p:txBody>
            <a:bodyPr/>
            <a:lstStyle/>
            <a:p>
              <a:endParaRPr lang="en-GB"/>
            </a:p>
          </p:txBody>
        </p:sp>
        <p:sp>
          <p:nvSpPr>
            <p:cNvPr id="12" name="TextBox 12"/>
            <p:cNvSpPr txBox="1"/>
            <p:nvPr/>
          </p:nvSpPr>
          <p:spPr>
            <a:xfrm>
              <a:off x="0" y="-57150"/>
              <a:ext cx="707730" cy="195007"/>
            </a:xfrm>
            <a:prstGeom prst="rect">
              <a:avLst/>
            </a:prstGeom>
          </p:spPr>
          <p:txBody>
            <a:bodyPr lIns="50800" tIns="50800" rIns="50800" bIns="50800" rtlCol="0" anchor="ctr"/>
            <a:lstStyle/>
            <a:p>
              <a:pPr algn="ctr">
                <a:lnSpc>
                  <a:spcPts val="2519"/>
                </a:lnSpc>
              </a:pPr>
              <a:endParaRPr/>
            </a:p>
          </p:txBody>
        </p:sp>
      </p:grpSp>
      <p:sp>
        <p:nvSpPr>
          <p:cNvPr id="13" name="TextBox 13"/>
          <p:cNvSpPr txBox="1"/>
          <p:nvPr/>
        </p:nvSpPr>
        <p:spPr>
          <a:xfrm>
            <a:off x="-531125" y="737609"/>
            <a:ext cx="3672078" cy="561975"/>
          </a:xfrm>
          <a:prstGeom prst="rect">
            <a:avLst/>
          </a:prstGeom>
        </p:spPr>
        <p:txBody>
          <a:bodyPr lIns="0" tIns="0" rIns="0" bIns="0" rtlCol="0" anchor="t">
            <a:spAutoFit/>
          </a:bodyPr>
          <a:lstStyle/>
          <a:p>
            <a:pPr algn="r">
              <a:lnSpc>
                <a:spcPts val="4199"/>
              </a:lnSpc>
              <a:spcBef>
                <a:spcPct val="0"/>
              </a:spcBef>
            </a:pPr>
            <a:r>
              <a:rPr lang="en-US" sz="2999" b="1">
                <a:solidFill>
                  <a:srgbClr val="000000"/>
                </a:solidFill>
                <a:latin typeface="Gill Sans Medium"/>
                <a:ea typeface="Gill Sans Medium"/>
                <a:cs typeface="Gill Sans Medium"/>
                <a:sym typeface="Gill Sans Medium"/>
              </a:rPr>
              <a:t>Finished scheme</a:t>
            </a:r>
          </a:p>
        </p:txBody>
      </p:sp>
      <p:sp>
        <p:nvSpPr>
          <p:cNvPr id="14" name="TextBox 14"/>
          <p:cNvSpPr txBox="1"/>
          <p:nvPr/>
        </p:nvSpPr>
        <p:spPr>
          <a:xfrm>
            <a:off x="9336420" y="305173"/>
            <a:ext cx="3712473" cy="988696"/>
          </a:xfrm>
          <a:prstGeom prst="rect">
            <a:avLst/>
          </a:prstGeom>
        </p:spPr>
        <p:txBody>
          <a:bodyPr lIns="0" tIns="0" rIns="0" bIns="0" rtlCol="0" anchor="t">
            <a:spAutoFit/>
          </a:bodyPr>
          <a:lstStyle/>
          <a:p>
            <a:pPr algn="l">
              <a:lnSpc>
                <a:spcPts val="3779"/>
              </a:lnSpc>
            </a:pPr>
            <a:r>
              <a:rPr lang="en-US" sz="2699" b="1">
                <a:solidFill>
                  <a:srgbClr val="000000"/>
                </a:solidFill>
                <a:latin typeface="Gill Sans Medium"/>
                <a:ea typeface="Gill Sans Medium"/>
                <a:cs typeface="Gill Sans Medium"/>
                <a:sym typeface="Gill Sans Medium"/>
              </a:rPr>
              <a:t>Thornville Street - 2024</a:t>
            </a:r>
          </a:p>
          <a:p>
            <a:pPr algn="l">
              <a:lnSpc>
                <a:spcPts val="3779"/>
              </a:lnSpc>
            </a:pPr>
            <a:endParaRPr lang="en-US" sz="2699" b="1">
              <a:solidFill>
                <a:srgbClr val="000000"/>
              </a:solidFill>
              <a:latin typeface="Gill Sans Medium"/>
              <a:ea typeface="Gill Sans Medium"/>
              <a:cs typeface="Gill Sans Medium"/>
              <a:sym typeface="Gill Sans Medium"/>
            </a:endParaRPr>
          </a:p>
        </p:txBody>
      </p:sp>
      <p:sp>
        <p:nvSpPr>
          <p:cNvPr id="15" name="TextBox 15"/>
          <p:cNvSpPr txBox="1"/>
          <p:nvPr/>
        </p:nvSpPr>
        <p:spPr>
          <a:xfrm>
            <a:off x="638942" y="2199591"/>
            <a:ext cx="2619819"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Medium"/>
                <a:ea typeface="Gill Sans Medium"/>
                <a:cs typeface="Gill Sans Medium"/>
                <a:sym typeface="Gill Sans Medium"/>
              </a:rPr>
              <a:t>Planting</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0" y="0"/>
            <a:ext cx="18288000" cy="10287000"/>
            <a:chOff x="0" y="0"/>
            <a:chExt cx="26144448" cy="14706252"/>
          </a:xfrm>
        </p:grpSpPr>
        <p:sp>
          <p:nvSpPr>
            <p:cNvPr id="3" name="Freeform 3"/>
            <p:cNvSpPr/>
            <p:nvPr/>
          </p:nvSpPr>
          <p:spPr>
            <a:xfrm>
              <a:off x="0" y="0"/>
              <a:ext cx="26144448" cy="14706251"/>
            </a:xfrm>
            <a:custGeom>
              <a:avLst/>
              <a:gdLst/>
              <a:ahLst/>
              <a:cxnLst/>
              <a:rect l="l" t="t" r="r" b="b"/>
              <a:pathLst>
                <a:path w="26144448" h="14706251">
                  <a:moveTo>
                    <a:pt x="0" y="0"/>
                  </a:moveTo>
                  <a:lnTo>
                    <a:pt x="26144448" y="0"/>
                  </a:lnTo>
                  <a:lnTo>
                    <a:pt x="26144448" y="14706251"/>
                  </a:lnTo>
                  <a:lnTo>
                    <a:pt x="0" y="14706251"/>
                  </a:lnTo>
                  <a:close/>
                </a:path>
              </a:pathLst>
            </a:custGeom>
            <a:solidFill>
              <a:srgbClr val="8FC988"/>
            </a:solidFill>
          </p:spPr>
          <p:txBody>
            <a:bodyPr/>
            <a:lstStyle/>
            <a:p>
              <a:endParaRPr lang="en-GB"/>
            </a:p>
          </p:txBody>
        </p:sp>
        <p:sp>
          <p:nvSpPr>
            <p:cNvPr id="4" name="TextBox 4"/>
            <p:cNvSpPr txBox="1"/>
            <p:nvPr/>
          </p:nvSpPr>
          <p:spPr>
            <a:xfrm>
              <a:off x="0" y="0"/>
              <a:ext cx="26144448" cy="14706252"/>
            </a:xfrm>
            <a:prstGeom prst="rect">
              <a:avLst/>
            </a:prstGeom>
          </p:spPr>
          <p:txBody>
            <a:bodyPr lIns="12735" tIns="12735" rIns="12735" bIns="12735" rtlCol="0" anchor="ctr"/>
            <a:lstStyle/>
            <a:p>
              <a:pPr algn="ctr">
                <a:lnSpc>
                  <a:spcPts val="348"/>
                </a:lnSpc>
              </a:pPr>
              <a:endParaRPr/>
            </a:p>
          </p:txBody>
        </p:sp>
      </p:grpSp>
      <p:grpSp>
        <p:nvGrpSpPr>
          <p:cNvPr id="5" name="Group 5"/>
          <p:cNvGrpSpPr/>
          <p:nvPr/>
        </p:nvGrpSpPr>
        <p:grpSpPr>
          <a:xfrm>
            <a:off x="0" y="602746"/>
            <a:ext cx="3103799" cy="851909"/>
            <a:chOff x="0" y="0"/>
            <a:chExt cx="817461" cy="224371"/>
          </a:xfrm>
        </p:grpSpPr>
        <p:sp>
          <p:nvSpPr>
            <p:cNvPr id="6" name="Freeform 6"/>
            <p:cNvSpPr/>
            <p:nvPr/>
          </p:nvSpPr>
          <p:spPr>
            <a:xfrm>
              <a:off x="0" y="0"/>
              <a:ext cx="817461" cy="224371"/>
            </a:xfrm>
            <a:custGeom>
              <a:avLst/>
              <a:gdLst/>
              <a:ahLst/>
              <a:cxnLst/>
              <a:rect l="l" t="t" r="r" b="b"/>
              <a:pathLst>
                <a:path w="817461" h="224371">
                  <a:moveTo>
                    <a:pt x="0" y="0"/>
                  </a:moveTo>
                  <a:lnTo>
                    <a:pt x="817461" y="0"/>
                  </a:lnTo>
                  <a:lnTo>
                    <a:pt x="817461" y="224371"/>
                  </a:lnTo>
                  <a:lnTo>
                    <a:pt x="0" y="224371"/>
                  </a:lnTo>
                  <a:close/>
                </a:path>
              </a:pathLst>
            </a:custGeom>
            <a:solidFill>
              <a:srgbClr val="000000"/>
            </a:solidFill>
          </p:spPr>
          <p:txBody>
            <a:bodyPr/>
            <a:lstStyle/>
            <a:p>
              <a:endParaRPr lang="en-GB"/>
            </a:p>
          </p:txBody>
        </p:sp>
        <p:sp>
          <p:nvSpPr>
            <p:cNvPr id="7" name="TextBox 7"/>
            <p:cNvSpPr txBox="1"/>
            <p:nvPr/>
          </p:nvSpPr>
          <p:spPr>
            <a:xfrm>
              <a:off x="0" y="-57150"/>
              <a:ext cx="817461" cy="281521"/>
            </a:xfrm>
            <a:prstGeom prst="rect">
              <a:avLst/>
            </a:prstGeom>
          </p:spPr>
          <p:txBody>
            <a:bodyPr lIns="50800" tIns="50800" rIns="50800" bIns="50800" rtlCol="0" anchor="ctr"/>
            <a:lstStyle/>
            <a:p>
              <a:pPr algn="ctr">
                <a:lnSpc>
                  <a:spcPts val="2519"/>
                </a:lnSpc>
              </a:pPr>
              <a:endParaRPr/>
            </a:p>
          </p:txBody>
        </p:sp>
      </p:grpSp>
      <p:sp>
        <p:nvSpPr>
          <p:cNvPr id="8" name="Freeform 8"/>
          <p:cNvSpPr/>
          <p:nvPr/>
        </p:nvSpPr>
        <p:spPr>
          <a:xfrm>
            <a:off x="8146650" y="1639601"/>
            <a:ext cx="9723587" cy="6653901"/>
          </a:xfrm>
          <a:custGeom>
            <a:avLst/>
            <a:gdLst/>
            <a:ahLst/>
            <a:cxnLst/>
            <a:rect l="l" t="t" r="r" b="b"/>
            <a:pathLst>
              <a:path w="9723587" h="6653901">
                <a:moveTo>
                  <a:pt x="0" y="0"/>
                </a:moveTo>
                <a:lnTo>
                  <a:pt x="9723587" y="0"/>
                </a:lnTo>
                <a:lnTo>
                  <a:pt x="9723587" y="6653901"/>
                </a:lnTo>
                <a:lnTo>
                  <a:pt x="0" y="6653901"/>
                </a:lnTo>
                <a:lnTo>
                  <a:pt x="0" y="0"/>
                </a:lnTo>
                <a:close/>
              </a:path>
            </a:pathLst>
          </a:custGeom>
          <a:blipFill>
            <a:blip r:embed="rId3"/>
            <a:stretch>
              <a:fillRect t="-1512" b="-1512"/>
            </a:stretch>
          </a:blipFill>
        </p:spPr>
        <p:txBody>
          <a:bodyPr/>
          <a:lstStyle/>
          <a:p>
            <a:endParaRPr lang="en-GB"/>
          </a:p>
        </p:txBody>
      </p:sp>
      <p:sp>
        <p:nvSpPr>
          <p:cNvPr id="9" name="TextBox 9"/>
          <p:cNvSpPr txBox="1"/>
          <p:nvPr/>
        </p:nvSpPr>
        <p:spPr>
          <a:xfrm>
            <a:off x="-2471457" y="892679"/>
            <a:ext cx="5476405" cy="561975"/>
          </a:xfrm>
          <a:prstGeom prst="rect">
            <a:avLst/>
          </a:prstGeom>
        </p:spPr>
        <p:txBody>
          <a:bodyPr lIns="0" tIns="0" rIns="0" bIns="0" rtlCol="0" anchor="t">
            <a:spAutoFit/>
          </a:bodyPr>
          <a:lstStyle/>
          <a:p>
            <a:pPr algn="r">
              <a:lnSpc>
                <a:spcPts val="4199"/>
              </a:lnSpc>
              <a:spcBef>
                <a:spcPct val="0"/>
              </a:spcBef>
            </a:pPr>
            <a:r>
              <a:rPr lang="en-US" sz="2999" b="1">
                <a:solidFill>
                  <a:srgbClr val="FFFFFF"/>
                </a:solidFill>
                <a:latin typeface="Gill Sans Medium"/>
                <a:ea typeface="Gill Sans Medium"/>
                <a:cs typeface="Gill Sans Medium"/>
                <a:sym typeface="Gill Sans Medium"/>
              </a:rPr>
              <a:t>Phase 2</a:t>
            </a:r>
          </a:p>
        </p:txBody>
      </p:sp>
      <p:sp>
        <p:nvSpPr>
          <p:cNvPr id="10" name="TextBox 10"/>
          <p:cNvSpPr txBox="1"/>
          <p:nvPr/>
        </p:nvSpPr>
        <p:spPr>
          <a:xfrm>
            <a:off x="16395659" y="5534772"/>
            <a:ext cx="1059196" cy="210185"/>
          </a:xfrm>
          <a:prstGeom prst="rect">
            <a:avLst/>
          </a:prstGeom>
        </p:spPr>
        <p:txBody>
          <a:bodyPr lIns="0" tIns="0" rIns="0" bIns="0" rtlCol="0" anchor="t">
            <a:spAutoFit/>
          </a:bodyPr>
          <a:lstStyle/>
          <a:p>
            <a:pPr algn="l">
              <a:lnSpc>
                <a:spcPts val="1540"/>
              </a:lnSpc>
            </a:pPr>
            <a:r>
              <a:rPr lang="en-US" sz="1100">
                <a:solidFill>
                  <a:srgbClr val="000000"/>
                </a:solidFill>
                <a:latin typeface="Gill Sans Light"/>
                <a:ea typeface="Gill Sans Light"/>
                <a:cs typeface="Gill Sans Light"/>
                <a:sym typeface="Gill Sans Light"/>
              </a:rPr>
              <a:t>more rain gardens</a:t>
            </a:r>
          </a:p>
        </p:txBody>
      </p:sp>
      <p:sp>
        <p:nvSpPr>
          <p:cNvPr id="11" name="TextBox 11"/>
          <p:cNvSpPr txBox="1"/>
          <p:nvPr/>
        </p:nvSpPr>
        <p:spPr>
          <a:xfrm>
            <a:off x="610183" y="2393384"/>
            <a:ext cx="8533817" cy="512446"/>
          </a:xfrm>
          <a:prstGeom prst="rect">
            <a:avLst/>
          </a:prstGeom>
        </p:spPr>
        <p:txBody>
          <a:bodyPr lIns="0" tIns="0" rIns="0" bIns="0" rtlCol="0" anchor="t">
            <a:spAutoFit/>
          </a:bodyPr>
          <a:lstStyle/>
          <a:p>
            <a:pPr algn="l">
              <a:lnSpc>
                <a:spcPts val="3779"/>
              </a:lnSpc>
            </a:pPr>
            <a:r>
              <a:rPr lang="en-US" sz="2699" b="1">
                <a:solidFill>
                  <a:srgbClr val="000000"/>
                </a:solidFill>
                <a:latin typeface="Gill Sans Bold"/>
                <a:ea typeface="Gill Sans Bold"/>
                <a:cs typeface="Gill Sans Bold"/>
                <a:sym typeface="Gill Sans Bold"/>
              </a:rPr>
              <a:t>Delivery Process:</a:t>
            </a:r>
          </a:p>
        </p:txBody>
      </p:sp>
      <p:sp>
        <p:nvSpPr>
          <p:cNvPr id="12" name="TextBox 12"/>
          <p:cNvSpPr txBox="1"/>
          <p:nvPr/>
        </p:nvSpPr>
        <p:spPr>
          <a:xfrm>
            <a:off x="610183" y="2991066"/>
            <a:ext cx="6825444" cy="4322446"/>
          </a:xfrm>
          <a:prstGeom prst="rect">
            <a:avLst/>
          </a:prstGeom>
        </p:spPr>
        <p:txBody>
          <a:bodyPr lIns="0" tIns="0" rIns="0" bIns="0" rtlCol="0" anchor="t">
            <a:spAutoFit/>
          </a:bodyPr>
          <a:lstStyle/>
          <a:p>
            <a:pPr marL="582922" lvl="1" indent="-291461" algn="l">
              <a:lnSpc>
                <a:spcPts val="3779"/>
              </a:lnSpc>
              <a:buFont typeface="Arial"/>
              <a:buChar char="•"/>
            </a:pPr>
            <a:r>
              <a:rPr lang="en-US" sz="2699" b="1" dirty="0">
                <a:solidFill>
                  <a:srgbClr val="000000"/>
                </a:solidFill>
                <a:latin typeface="Gill Sans Bold"/>
                <a:ea typeface="Gill Sans Bold"/>
                <a:cs typeface="Gill Sans Bold"/>
                <a:sym typeface="Gill Sans Bold"/>
              </a:rPr>
              <a:t>Gather</a:t>
            </a:r>
            <a:r>
              <a:rPr lang="en-US" sz="2699" b="1" dirty="0">
                <a:solidFill>
                  <a:srgbClr val="000000"/>
                </a:solidFill>
                <a:latin typeface="Gill Sans Medium"/>
                <a:ea typeface="Gill Sans Medium"/>
                <a:cs typeface="Gill Sans Medium"/>
                <a:sym typeface="Gill Sans Medium"/>
              </a:rPr>
              <a:t> – </a:t>
            </a:r>
            <a:r>
              <a:rPr lang="en-US" sz="2699" dirty="0">
                <a:solidFill>
                  <a:srgbClr val="000000"/>
                </a:solidFill>
                <a:latin typeface="Gill Sans Light"/>
                <a:ea typeface="Gill Sans Light"/>
                <a:cs typeface="Gill Sans Light"/>
                <a:sym typeface="Gill Sans Light"/>
              </a:rPr>
              <a:t>collect data and assess risks</a:t>
            </a:r>
          </a:p>
          <a:p>
            <a:pPr marL="582922" lvl="1" indent="-291461" algn="l">
              <a:lnSpc>
                <a:spcPts val="3779"/>
              </a:lnSpc>
              <a:buFont typeface="Arial"/>
              <a:buChar char="•"/>
            </a:pPr>
            <a:r>
              <a:rPr lang="en-US" sz="2699" b="1" dirty="0" err="1">
                <a:solidFill>
                  <a:srgbClr val="000000"/>
                </a:solidFill>
                <a:latin typeface="Gill Sans Bold"/>
                <a:ea typeface="Gill Sans Bold"/>
                <a:cs typeface="Gill Sans Bold"/>
                <a:sym typeface="Gill Sans Bold"/>
              </a:rPr>
              <a:t>Conceptualise</a:t>
            </a:r>
            <a:r>
              <a:rPr lang="en-US" sz="2699" b="1" dirty="0">
                <a:solidFill>
                  <a:srgbClr val="000000"/>
                </a:solidFill>
                <a:latin typeface="Gill Sans Medium"/>
                <a:ea typeface="Gill Sans Medium"/>
                <a:cs typeface="Gill Sans Medium"/>
                <a:sym typeface="Gill Sans Medium"/>
              </a:rPr>
              <a:t> – </a:t>
            </a:r>
            <a:r>
              <a:rPr lang="en-US" sz="2699" dirty="0">
                <a:solidFill>
                  <a:srgbClr val="000000"/>
                </a:solidFill>
                <a:latin typeface="Gill Sans Light"/>
                <a:ea typeface="Gill Sans Light"/>
                <a:cs typeface="Gill Sans Light"/>
                <a:sym typeface="Gill Sans Light"/>
              </a:rPr>
              <a:t>work with the community and key stakeholders to co-design solutions   </a:t>
            </a:r>
          </a:p>
          <a:p>
            <a:pPr marL="582922" lvl="1" indent="-291461" algn="l">
              <a:lnSpc>
                <a:spcPts val="3779"/>
              </a:lnSpc>
              <a:buFont typeface="Arial"/>
              <a:buChar char="•"/>
            </a:pPr>
            <a:r>
              <a:rPr lang="en-US" sz="2699" b="1" dirty="0">
                <a:solidFill>
                  <a:srgbClr val="000000"/>
                </a:solidFill>
                <a:latin typeface="Gill Sans Bold"/>
                <a:ea typeface="Gill Sans Bold"/>
                <a:cs typeface="Gill Sans Bold"/>
                <a:sym typeface="Gill Sans Bold"/>
              </a:rPr>
              <a:t>Validate and certify</a:t>
            </a:r>
            <a:r>
              <a:rPr lang="en-US" sz="2699" b="1" dirty="0">
                <a:solidFill>
                  <a:srgbClr val="000000"/>
                </a:solidFill>
                <a:latin typeface="Gill Sans Medium"/>
                <a:ea typeface="Gill Sans Medium"/>
                <a:cs typeface="Gill Sans Medium"/>
                <a:sym typeface="Gill Sans Medium"/>
              </a:rPr>
              <a:t> – </a:t>
            </a:r>
            <a:r>
              <a:rPr lang="en-US" sz="2699" dirty="0">
                <a:solidFill>
                  <a:srgbClr val="000000"/>
                </a:solidFill>
                <a:latin typeface="Gill Sans Light"/>
                <a:ea typeface="Gill Sans Light"/>
                <a:cs typeface="Gill Sans Light"/>
                <a:sym typeface="Gill Sans Light"/>
              </a:rPr>
              <a:t>understand the aggregated impact of the scheme and gain statutory approvals</a:t>
            </a:r>
          </a:p>
          <a:p>
            <a:pPr marL="582922" lvl="1" indent="-291461" algn="l">
              <a:lnSpc>
                <a:spcPts val="3779"/>
              </a:lnSpc>
              <a:buFont typeface="Arial"/>
              <a:buChar char="•"/>
            </a:pPr>
            <a:r>
              <a:rPr lang="en-US" sz="2699" b="1" dirty="0">
                <a:solidFill>
                  <a:srgbClr val="000000"/>
                </a:solidFill>
                <a:latin typeface="Gill Sans Bold"/>
                <a:ea typeface="Gill Sans Bold"/>
                <a:cs typeface="Gill Sans Bold"/>
                <a:sym typeface="Gill Sans Bold"/>
              </a:rPr>
              <a:t>Deliver</a:t>
            </a:r>
            <a:r>
              <a:rPr lang="en-US" sz="2699" b="1" dirty="0">
                <a:solidFill>
                  <a:srgbClr val="000000"/>
                </a:solidFill>
                <a:latin typeface="Gill Sans Medium"/>
                <a:ea typeface="Gill Sans Medium"/>
                <a:cs typeface="Gill Sans Medium"/>
                <a:sym typeface="Gill Sans Medium"/>
              </a:rPr>
              <a:t> – </a:t>
            </a:r>
            <a:r>
              <a:rPr lang="en-US" sz="2699" dirty="0">
                <a:solidFill>
                  <a:srgbClr val="000000"/>
                </a:solidFill>
                <a:latin typeface="Gill Sans Medium"/>
                <a:ea typeface="Gill Sans Medium"/>
                <a:cs typeface="Gill Sans Medium"/>
                <a:sym typeface="Gill Sans Medium"/>
              </a:rPr>
              <a:t>construct interventions</a:t>
            </a:r>
          </a:p>
          <a:p>
            <a:pPr marL="582922" lvl="1" indent="-291461" algn="l">
              <a:lnSpc>
                <a:spcPts val="3779"/>
              </a:lnSpc>
              <a:buFont typeface="Arial"/>
              <a:buChar char="•"/>
            </a:pPr>
            <a:r>
              <a:rPr lang="en-US" sz="2699" b="1" dirty="0">
                <a:solidFill>
                  <a:srgbClr val="000000"/>
                </a:solidFill>
                <a:latin typeface="Gill Sans Medium"/>
                <a:ea typeface="Gill Sans Medium"/>
                <a:cs typeface="Gill Sans Medium"/>
                <a:sym typeface="Gill Sans Medium"/>
              </a:rPr>
              <a:t>Maintain and monitor</a:t>
            </a:r>
          </a:p>
          <a:p>
            <a:pPr algn="l">
              <a:lnSpc>
                <a:spcPts val="3779"/>
              </a:lnSpc>
            </a:pPr>
            <a:endParaRPr lang="en-US" sz="2699" b="1" dirty="0">
              <a:solidFill>
                <a:srgbClr val="000000"/>
              </a:solidFill>
              <a:latin typeface="Gill Sans Medium"/>
              <a:ea typeface="Gill Sans Medium"/>
              <a:cs typeface="Gill Sans Medium"/>
              <a:sym typeface="Gill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02746"/>
            <a:ext cx="3858556" cy="851909"/>
            <a:chOff x="0" y="0"/>
            <a:chExt cx="1016245" cy="224371"/>
          </a:xfrm>
        </p:grpSpPr>
        <p:sp>
          <p:nvSpPr>
            <p:cNvPr id="3" name="Freeform 3"/>
            <p:cNvSpPr/>
            <p:nvPr/>
          </p:nvSpPr>
          <p:spPr>
            <a:xfrm>
              <a:off x="0" y="0"/>
              <a:ext cx="1016245" cy="224371"/>
            </a:xfrm>
            <a:custGeom>
              <a:avLst/>
              <a:gdLst/>
              <a:ahLst/>
              <a:cxnLst/>
              <a:rect l="l" t="t" r="r" b="b"/>
              <a:pathLst>
                <a:path w="1016245" h="224371">
                  <a:moveTo>
                    <a:pt x="0" y="0"/>
                  </a:moveTo>
                  <a:lnTo>
                    <a:pt x="1016245" y="0"/>
                  </a:lnTo>
                  <a:lnTo>
                    <a:pt x="1016245" y="224371"/>
                  </a:lnTo>
                  <a:lnTo>
                    <a:pt x="0" y="224371"/>
                  </a:lnTo>
                  <a:close/>
                </a:path>
              </a:pathLst>
            </a:custGeom>
            <a:solidFill>
              <a:srgbClr val="8FC988"/>
            </a:solidFill>
          </p:spPr>
          <p:txBody>
            <a:bodyPr/>
            <a:lstStyle/>
            <a:p>
              <a:endParaRPr lang="en-GB"/>
            </a:p>
          </p:txBody>
        </p:sp>
        <p:sp>
          <p:nvSpPr>
            <p:cNvPr id="4" name="TextBox 4"/>
            <p:cNvSpPr txBox="1"/>
            <p:nvPr/>
          </p:nvSpPr>
          <p:spPr>
            <a:xfrm>
              <a:off x="0" y="-57150"/>
              <a:ext cx="1016245" cy="281521"/>
            </a:xfrm>
            <a:prstGeom prst="rect">
              <a:avLst/>
            </a:prstGeom>
          </p:spPr>
          <p:txBody>
            <a:bodyPr lIns="50800" tIns="50800" rIns="50800" bIns="50800" rtlCol="0" anchor="ctr"/>
            <a:lstStyle/>
            <a:p>
              <a:pPr algn="ctr">
                <a:lnSpc>
                  <a:spcPts val="2519"/>
                </a:lnSpc>
              </a:pPr>
              <a:endParaRPr/>
            </a:p>
          </p:txBody>
        </p:sp>
      </p:grpSp>
      <p:sp>
        <p:nvSpPr>
          <p:cNvPr id="5" name="Freeform 5"/>
          <p:cNvSpPr/>
          <p:nvPr/>
        </p:nvSpPr>
        <p:spPr>
          <a:xfrm>
            <a:off x="1929278" y="2543918"/>
            <a:ext cx="7280057" cy="6542572"/>
          </a:xfrm>
          <a:custGeom>
            <a:avLst/>
            <a:gdLst/>
            <a:ahLst/>
            <a:cxnLst/>
            <a:rect l="l" t="t" r="r" b="b"/>
            <a:pathLst>
              <a:path w="7280057" h="6542572">
                <a:moveTo>
                  <a:pt x="0" y="0"/>
                </a:moveTo>
                <a:lnTo>
                  <a:pt x="7280057" y="0"/>
                </a:lnTo>
                <a:lnTo>
                  <a:pt x="7280057" y="6542572"/>
                </a:lnTo>
                <a:lnTo>
                  <a:pt x="0" y="6542572"/>
                </a:lnTo>
                <a:lnTo>
                  <a:pt x="0" y="0"/>
                </a:lnTo>
                <a:close/>
              </a:path>
            </a:pathLst>
          </a:custGeom>
          <a:blipFill>
            <a:blip r:embed="rId3"/>
            <a:stretch>
              <a:fillRect t="-33201" r="-7352" b="-35637"/>
            </a:stretch>
          </a:blipFill>
        </p:spPr>
        <p:txBody>
          <a:bodyPr/>
          <a:lstStyle/>
          <a:p>
            <a:endParaRPr lang="en-GB"/>
          </a:p>
        </p:txBody>
      </p:sp>
      <p:grpSp>
        <p:nvGrpSpPr>
          <p:cNvPr id="6" name="Group 6"/>
          <p:cNvGrpSpPr/>
          <p:nvPr/>
        </p:nvGrpSpPr>
        <p:grpSpPr>
          <a:xfrm>
            <a:off x="560785" y="2142676"/>
            <a:ext cx="4198215" cy="802483"/>
            <a:chOff x="0" y="0"/>
            <a:chExt cx="1105703" cy="211353"/>
          </a:xfrm>
        </p:grpSpPr>
        <p:sp>
          <p:nvSpPr>
            <p:cNvPr id="7" name="Freeform 7"/>
            <p:cNvSpPr/>
            <p:nvPr/>
          </p:nvSpPr>
          <p:spPr>
            <a:xfrm>
              <a:off x="0" y="0"/>
              <a:ext cx="1105703" cy="211353"/>
            </a:xfrm>
            <a:custGeom>
              <a:avLst/>
              <a:gdLst/>
              <a:ahLst/>
              <a:cxnLst/>
              <a:rect l="l" t="t" r="r" b="b"/>
              <a:pathLst>
                <a:path w="1105703" h="211353">
                  <a:moveTo>
                    <a:pt x="0" y="0"/>
                  </a:moveTo>
                  <a:lnTo>
                    <a:pt x="1105703" y="0"/>
                  </a:lnTo>
                  <a:lnTo>
                    <a:pt x="1105703" y="211353"/>
                  </a:lnTo>
                  <a:lnTo>
                    <a:pt x="0" y="211353"/>
                  </a:lnTo>
                  <a:close/>
                </a:path>
              </a:pathLst>
            </a:custGeom>
            <a:solidFill>
              <a:srgbClr val="FFFFFF"/>
            </a:solidFill>
          </p:spPr>
          <p:txBody>
            <a:bodyPr/>
            <a:lstStyle/>
            <a:p>
              <a:endParaRPr lang="en-GB"/>
            </a:p>
          </p:txBody>
        </p:sp>
        <p:sp>
          <p:nvSpPr>
            <p:cNvPr id="8" name="TextBox 8"/>
            <p:cNvSpPr txBox="1"/>
            <p:nvPr/>
          </p:nvSpPr>
          <p:spPr>
            <a:xfrm>
              <a:off x="0" y="-104775"/>
              <a:ext cx="1105703" cy="316128"/>
            </a:xfrm>
            <a:prstGeom prst="rect">
              <a:avLst/>
            </a:prstGeom>
          </p:spPr>
          <p:txBody>
            <a:bodyPr lIns="50800" tIns="50800" rIns="50800" bIns="50800" rtlCol="0" anchor="ctr"/>
            <a:lstStyle/>
            <a:p>
              <a:pPr algn="ctr">
                <a:lnSpc>
                  <a:spcPts val="3779"/>
                </a:lnSpc>
              </a:pPr>
              <a:r>
                <a:rPr lang="en-US" sz="2699" b="1">
                  <a:solidFill>
                    <a:srgbClr val="000000"/>
                  </a:solidFill>
                  <a:latin typeface="Gill Sans Bold"/>
                  <a:ea typeface="Gill Sans Bold"/>
                  <a:cs typeface="Gill Sans Bold"/>
                  <a:sym typeface="Gill Sans Bold"/>
                </a:rPr>
                <a:t>Opportunity mapping</a:t>
              </a:r>
            </a:p>
          </p:txBody>
        </p:sp>
      </p:grpSp>
      <p:sp>
        <p:nvSpPr>
          <p:cNvPr id="9" name="Freeform 9"/>
          <p:cNvSpPr/>
          <p:nvPr/>
        </p:nvSpPr>
        <p:spPr>
          <a:xfrm>
            <a:off x="10061235" y="5035824"/>
            <a:ext cx="7709578" cy="4301020"/>
          </a:xfrm>
          <a:custGeom>
            <a:avLst/>
            <a:gdLst/>
            <a:ahLst/>
            <a:cxnLst/>
            <a:rect l="l" t="t" r="r" b="b"/>
            <a:pathLst>
              <a:path w="7709578" h="4301020">
                <a:moveTo>
                  <a:pt x="0" y="0"/>
                </a:moveTo>
                <a:lnTo>
                  <a:pt x="7709578" y="0"/>
                </a:lnTo>
                <a:lnTo>
                  <a:pt x="7709578" y="4301020"/>
                </a:lnTo>
                <a:lnTo>
                  <a:pt x="0" y="430102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0061235" y="890318"/>
            <a:ext cx="4006439" cy="3942573"/>
          </a:xfrm>
          <a:custGeom>
            <a:avLst/>
            <a:gdLst/>
            <a:ahLst/>
            <a:cxnLst/>
            <a:rect l="l" t="t" r="r" b="b"/>
            <a:pathLst>
              <a:path w="4006439" h="3942573">
                <a:moveTo>
                  <a:pt x="0" y="0"/>
                </a:moveTo>
                <a:lnTo>
                  <a:pt x="4006439" y="0"/>
                </a:lnTo>
                <a:lnTo>
                  <a:pt x="4006439" y="3942573"/>
                </a:lnTo>
                <a:lnTo>
                  <a:pt x="0" y="3942573"/>
                </a:lnTo>
                <a:lnTo>
                  <a:pt x="0" y="0"/>
                </a:lnTo>
                <a:close/>
              </a:path>
            </a:pathLst>
          </a:custGeom>
          <a:blipFill>
            <a:blip r:embed="rId5"/>
            <a:stretch>
              <a:fillRect l="-1818" r="-1818"/>
            </a:stretch>
          </a:blipFill>
        </p:spPr>
        <p:txBody>
          <a:bodyPr/>
          <a:lstStyle/>
          <a:p>
            <a:endParaRPr lang="en-GB"/>
          </a:p>
        </p:txBody>
      </p:sp>
      <p:sp>
        <p:nvSpPr>
          <p:cNvPr id="11" name="Freeform 11"/>
          <p:cNvSpPr/>
          <p:nvPr/>
        </p:nvSpPr>
        <p:spPr>
          <a:xfrm>
            <a:off x="14260682" y="890318"/>
            <a:ext cx="3510131" cy="3942573"/>
          </a:xfrm>
          <a:custGeom>
            <a:avLst/>
            <a:gdLst/>
            <a:ahLst/>
            <a:cxnLst/>
            <a:rect l="l" t="t" r="r" b="b"/>
            <a:pathLst>
              <a:path w="3510131" h="3942573">
                <a:moveTo>
                  <a:pt x="0" y="0"/>
                </a:moveTo>
                <a:lnTo>
                  <a:pt x="3510131" y="0"/>
                </a:lnTo>
                <a:lnTo>
                  <a:pt x="3510131" y="3942573"/>
                </a:lnTo>
                <a:lnTo>
                  <a:pt x="0" y="3942573"/>
                </a:lnTo>
                <a:lnTo>
                  <a:pt x="0" y="0"/>
                </a:lnTo>
                <a:close/>
              </a:path>
            </a:pathLst>
          </a:custGeom>
          <a:blipFill>
            <a:blip r:embed="rId6"/>
            <a:stretch>
              <a:fillRect t="-7436" r="-14600"/>
            </a:stretch>
          </a:blipFill>
        </p:spPr>
        <p:txBody>
          <a:bodyPr/>
          <a:lstStyle/>
          <a:p>
            <a:endParaRPr lang="en-GB"/>
          </a:p>
        </p:txBody>
      </p:sp>
      <p:sp>
        <p:nvSpPr>
          <p:cNvPr id="12" name="TextBox 12"/>
          <p:cNvSpPr txBox="1"/>
          <p:nvPr/>
        </p:nvSpPr>
        <p:spPr>
          <a:xfrm>
            <a:off x="0" y="691218"/>
            <a:ext cx="3672078" cy="561975"/>
          </a:xfrm>
          <a:prstGeom prst="rect">
            <a:avLst/>
          </a:prstGeom>
        </p:spPr>
        <p:txBody>
          <a:bodyPr lIns="0" tIns="0" rIns="0" bIns="0" rtlCol="0" anchor="t">
            <a:spAutoFit/>
          </a:bodyPr>
          <a:lstStyle/>
          <a:p>
            <a:pPr algn="r">
              <a:lnSpc>
                <a:spcPts val="4199"/>
              </a:lnSpc>
              <a:spcBef>
                <a:spcPct val="0"/>
              </a:spcBef>
            </a:pPr>
            <a:r>
              <a:rPr lang="en-US" sz="2999" b="1">
                <a:solidFill>
                  <a:srgbClr val="000000"/>
                </a:solidFill>
                <a:latin typeface="Gill Sans Medium"/>
                <a:ea typeface="Gill Sans Medium"/>
                <a:cs typeface="Gill Sans Medium"/>
                <a:sym typeface="Gill Sans Medium"/>
              </a:rPr>
              <a:t>Phase 2</a:t>
            </a:r>
          </a:p>
        </p:txBody>
      </p:sp>
      <p:grpSp>
        <p:nvGrpSpPr>
          <p:cNvPr id="13" name="Group 13"/>
          <p:cNvGrpSpPr/>
          <p:nvPr/>
        </p:nvGrpSpPr>
        <p:grpSpPr>
          <a:xfrm>
            <a:off x="9869459" y="805518"/>
            <a:ext cx="4198215" cy="802483"/>
            <a:chOff x="0" y="0"/>
            <a:chExt cx="1105703" cy="211353"/>
          </a:xfrm>
        </p:grpSpPr>
        <p:sp>
          <p:nvSpPr>
            <p:cNvPr id="14" name="Freeform 14"/>
            <p:cNvSpPr/>
            <p:nvPr/>
          </p:nvSpPr>
          <p:spPr>
            <a:xfrm>
              <a:off x="0" y="0"/>
              <a:ext cx="1105703" cy="211353"/>
            </a:xfrm>
            <a:custGeom>
              <a:avLst/>
              <a:gdLst/>
              <a:ahLst/>
              <a:cxnLst/>
              <a:rect l="l" t="t" r="r" b="b"/>
              <a:pathLst>
                <a:path w="1105703" h="211353">
                  <a:moveTo>
                    <a:pt x="0" y="0"/>
                  </a:moveTo>
                  <a:lnTo>
                    <a:pt x="1105703" y="0"/>
                  </a:lnTo>
                  <a:lnTo>
                    <a:pt x="1105703" y="211353"/>
                  </a:lnTo>
                  <a:lnTo>
                    <a:pt x="0" y="211353"/>
                  </a:lnTo>
                  <a:close/>
                </a:path>
              </a:pathLst>
            </a:custGeom>
            <a:solidFill>
              <a:srgbClr val="FFFFFF"/>
            </a:solidFill>
          </p:spPr>
          <p:txBody>
            <a:bodyPr/>
            <a:lstStyle/>
            <a:p>
              <a:endParaRPr lang="en-GB"/>
            </a:p>
          </p:txBody>
        </p:sp>
        <p:sp>
          <p:nvSpPr>
            <p:cNvPr id="15" name="TextBox 15"/>
            <p:cNvSpPr txBox="1"/>
            <p:nvPr/>
          </p:nvSpPr>
          <p:spPr>
            <a:xfrm>
              <a:off x="0" y="-104775"/>
              <a:ext cx="1105703" cy="316128"/>
            </a:xfrm>
            <a:prstGeom prst="rect">
              <a:avLst/>
            </a:prstGeom>
          </p:spPr>
          <p:txBody>
            <a:bodyPr lIns="50800" tIns="50800" rIns="50800" bIns="50800" rtlCol="0" anchor="ctr"/>
            <a:lstStyle/>
            <a:p>
              <a:pPr algn="ctr">
                <a:lnSpc>
                  <a:spcPts val="3779"/>
                </a:lnSpc>
              </a:pPr>
              <a:r>
                <a:rPr lang="en-US" sz="2699" b="1">
                  <a:solidFill>
                    <a:srgbClr val="000000"/>
                  </a:solidFill>
                  <a:latin typeface="Gill Sans Bold"/>
                  <a:ea typeface="Gill Sans Bold"/>
                  <a:cs typeface="Gill Sans Bold"/>
                  <a:sym typeface="Gill Sans Bold"/>
                </a:rPr>
                <a:t>Public Realm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074B315B19CA40ACA8FC25ED284B52" ma:contentTypeVersion="16" ma:contentTypeDescription="Create a new document." ma:contentTypeScope="" ma:versionID="c4e08f7d668f8a0a0b495017f74a9f8c">
  <xsd:schema xmlns:xsd="http://www.w3.org/2001/XMLSchema" xmlns:xs="http://www.w3.org/2001/XMLSchema" xmlns:p="http://schemas.microsoft.com/office/2006/metadata/properties" xmlns:ns2="97ab4b56-2a27-4613-a447-ed502cb00575" xmlns:ns3="c46d4178-b66d-4d12-83d4-d616075ceafe" targetNamespace="http://schemas.microsoft.com/office/2006/metadata/properties" ma:root="true" ma:fieldsID="5977ff3f2c3d673334ad8b42a9e245e7" ns2:_="" ns3:_="">
    <xsd:import namespace="97ab4b56-2a27-4613-a447-ed502cb00575"/>
    <xsd:import namespace="c46d4178-b66d-4d12-83d4-d616075cea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FolderSiz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b4b56-2a27-4613-a447-ed502cb00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312d2c-9ce8-45b0-a722-8e025dbd1fd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FolderSize" ma:index="23" nillable="true" ma:displayName="Folder Size" ma:format="Dropdown" ma:internalName="FolderSize"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46d4178-b66d-4d12-83d4-d616075ceaf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a227c9a-0dd7-4478-af32-3062c85887a7}" ma:internalName="TaxCatchAll" ma:showField="CatchAllData" ma:web="c46d4178-b66d-4d12-83d4-d616075ceaf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ab4b56-2a27-4613-a447-ed502cb00575">
      <Terms xmlns="http://schemas.microsoft.com/office/infopath/2007/PartnerControls"/>
    </lcf76f155ced4ddcb4097134ff3c332f>
    <TaxCatchAll xmlns="c46d4178-b66d-4d12-83d4-d616075ceafe" xsi:nil="true"/>
    <FolderSize xmlns="97ab4b56-2a27-4613-a447-ed502cb00575" xsi:nil="true"/>
  </documentManagement>
</p:properties>
</file>

<file path=customXml/itemProps1.xml><?xml version="1.0" encoding="utf-8"?>
<ds:datastoreItem xmlns:ds="http://schemas.openxmlformats.org/officeDocument/2006/customXml" ds:itemID="{FD896754-CDAB-45A1-98AC-F4E9A99EE596}"/>
</file>

<file path=customXml/itemProps2.xml><?xml version="1.0" encoding="utf-8"?>
<ds:datastoreItem xmlns:ds="http://schemas.openxmlformats.org/officeDocument/2006/customXml" ds:itemID="{F32F87DA-6529-461C-B84D-0173D7C9F242}"/>
</file>

<file path=customXml/itemProps3.xml><?xml version="1.0" encoding="utf-8"?>
<ds:datastoreItem xmlns:ds="http://schemas.openxmlformats.org/officeDocument/2006/customXml" ds:itemID="{BC4899D9-4FB0-475A-9512-B8531AC3124A}"/>
</file>

<file path=docProps/app.xml><?xml version="1.0" encoding="utf-8"?>
<Properties xmlns="http://schemas.openxmlformats.org/officeDocument/2006/extended-properties" xmlns:vt="http://schemas.openxmlformats.org/officeDocument/2006/docPropsVTypes">
  <TotalTime>29</TotalTime>
  <Words>461</Words>
  <Application>Microsoft Office PowerPoint</Application>
  <PresentationFormat>Custom</PresentationFormat>
  <Paragraphs>58</Paragraphs>
  <Slides>8</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Gill Sans Bold</vt:lpstr>
      <vt:lpstr>Arial</vt:lpstr>
      <vt:lpstr>Gill Sans Medium</vt:lpstr>
      <vt:lpstr>Calibri</vt:lpstr>
      <vt:lpstr>Gill Sans Light</vt:lpstr>
      <vt:lpstr>Poppins</vt:lpstr>
      <vt:lpstr>-apple-system</vt:lpstr>
      <vt:lpstr>var(--artdeco-reset-typography-font-family-sans)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Thornville Street Rain Garden</dc:title>
  <dc:creator>Rob Mitton</dc:creator>
  <cp:lastModifiedBy>Rob Mitton</cp:lastModifiedBy>
  <cp:revision>2</cp:revision>
  <dcterms:created xsi:type="dcterms:W3CDTF">2006-08-16T00:00:00Z</dcterms:created>
  <dcterms:modified xsi:type="dcterms:W3CDTF">2024-11-27T20:09:44Z</dcterms:modified>
  <dc:identifier>DAGXmMQ-RuI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0x010100A3074B315B19CA40ACA8FC25ED284B52</vt:lpwstr>
  </property>
</Properties>
</file>