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5" r:id="rId5"/>
    <p:sldMasterId id="2147483683" r:id="rId6"/>
    <p:sldMasterId id="2147483671" r:id="rId7"/>
  </p:sldMasterIdLst>
  <p:notesMasterIdLst>
    <p:notesMasterId r:id="rId24"/>
  </p:notesMasterIdLst>
  <p:sldIdLst>
    <p:sldId id="309" r:id="rId8"/>
    <p:sldId id="294" r:id="rId9"/>
    <p:sldId id="315" r:id="rId10"/>
    <p:sldId id="352" r:id="rId11"/>
    <p:sldId id="368" r:id="rId12"/>
    <p:sldId id="367" r:id="rId13"/>
    <p:sldId id="353" r:id="rId14"/>
    <p:sldId id="369" r:id="rId15"/>
    <p:sldId id="370" r:id="rId16"/>
    <p:sldId id="371" r:id="rId17"/>
    <p:sldId id="372" r:id="rId18"/>
    <p:sldId id="373" r:id="rId19"/>
    <p:sldId id="374" r:id="rId20"/>
    <p:sldId id="376" r:id="rId21"/>
    <p:sldId id="375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F564"/>
    <a:srgbClr val="2A2C30"/>
    <a:srgbClr val="53565A"/>
    <a:srgbClr val="C8E2E5"/>
    <a:srgbClr val="5C98A3"/>
    <a:srgbClr val="00394F"/>
    <a:srgbClr val="000000"/>
    <a:srgbClr val="A7A8AA"/>
    <a:srgbClr val="71DCDF"/>
    <a:srgbClr val="00B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2684E5-B63B-4E4F-B943-6356A587D592}" v="1" dt="2024-12-03T14:20:56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3800" autoAdjust="0"/>
  </p:normalViewPr>
  <p:slideViewPr>
    <p:cSldViewPr snapToGrid="0" snapToObjects="1">
      <p:cViewPr varScale="1">
        <p:scale>
          <a:sx n="78" d="100"/>
          <a:sy n="78" d="100"/>
        </p:scale>
        <p:origin x="96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0AAE1-4199-1B43-807C-4C0D3851F041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683B3-19D8-8B4C-9BCA-957899734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60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683B3-19D8-8B4C-9BCA-9578997345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27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576C85-E6E6-0DF1-5436-6D4352213616}"/>
              </a:ext>
            </a:extLst>
          </p:cNvPr>
          <p:cNvSpPr/>
          <p:nvPr userDrawn="1"/>
        </p:nvSpPr>
        <p:spPr>
          <a:xfrm>
            <a:off x="-28380" y="7494"/>
            <a:ext cx="12220380" cy="6858001"/>
          </a:xfrm>
          <a:prstGeom prst="rect">
            <a:avLst/>
          </a:prstGeom>
          <a:solidFill>
            <a:srgbClr val="2A2C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7AFA6-1E2E-944E-820D-20615FB9D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1957" y="3148583"/>
            <a:ext cx="4040976" cy="56083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5" name="Picture 4" descr="A logo with a leaf and a black background&#10;&#10;Description automatically generated">
            <a:extLst>
              <a:ext uri="{FF2B5EF4-FFF2-40B4-BE49-F238E27FC236}">
                <a16:creationId xmlns:a16="http://schemas.microsoft.com/office/drawing/2014/main" id="{6331DD48-1158-A79F-7140-297F4060C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625" y="423070"/>
            <a:ext cx="3242830" cy="14971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04ABF8-4F0D-753A-43B4-FEA615E9FF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380" y="4460078"/>
            <a:ext cx="12220380" cy="2151943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0D1FD6E-D91B-AECC-AED9-35DC3DE5C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1957" y="4103370"/>
            <a:ext cx="4040976" cy="1081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1DF564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3966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73302E-76A0-7F4D-BE69-59DA5766CB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941" y="-25878"/>
            <a:ext cx="12226192" cy="688387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299C27F-C571-ED49-8F3F-1C08CBBDE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281" y="2135477"/>
            <a:ext cx="4674079" cy="76806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GB" dirty="0"/>
              <a:t>heading goes here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35C13D3-8142-7941-8EF3-9A9CF09F5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281" y="2942046"/>
            <a:ext cx="4674079" cy="2246043"/>
          </a:xfrm>
          <a:prstGeom prst="rect">
            <a:avLst/>
          </a:prstGeom>
        </p:spPr>
        <p:txBody>
          <a:bodyPr/>
          <a:lstStyle>
            <a:lvl1pPr>
              <a:defRPr sz="1200" b="0" i="0" baseline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6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0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1A42B1-AEB4-3F4C-9004-D2881B2920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1738" y="277425"/>
            <a:ext cx="881577" cy="7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1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4ADB8B-C412-513B-8DDD-86D11056B8F6}"/>
              </a:ext>
            </a:extLst>
          </p:cNvPr>
          <p:cNvSpPr/>
          <p:nvPr userDrawn="1"/>
        </p:nvSpPr>
        <p:spPr>
          <a:xfrm>
            <a:off x="-28380" y="-1"/>
            <a:ext cx="12220380" cy="6858001"/>
          </a:xfrm>
          <a:prstGeom prst="rect">
            <a:avLst/>
          </a:prstGeom>
          <a:solidFill>
            <a:srgbClr val="5C98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5909197B-AC0A-507D-E418-B5D196FF1B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924" y="2654419"/>
            <a:ext cx="7202439" cy="5565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F7AFA6-1E2E-944E-820D-20615FB9D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838" y="2702383"/>
            <a:ext cx="6908321" cy="11245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GB" dirty="0"/>
              <a:t>Breaker title slide</a:t>
            </a:r>
          </a:p>
        </p:txBody>
      </p:sp>
    </p:spTree>
    <p:extLst>
      <p:ext uri="{BB962C8B-B14F-4D97-AF65-F5344CB8AC3E}">
        <p14:creationId xmlns:p14="http://schemas.microsoft.com/office/powerpoint/2010/main" val="1963396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AAC9A7-6353-5C71-923A-C390F41811E6}"/>
              </a:ext>
            </a:extLst>
          </p:cNvPr>
          <p:cNvSpPr/>
          <p:nvPr userDrawn="1"/>
        </p:nvSpPr>
        <p:spPr>
          <a:xfrm>
            <a:off x="-14190" y="6926"/>
            <a:ext cx="12220380" cy="685800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394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14D84-07F6-350B-CA77-9B015EA15E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950" y="4288162"/>
            <a:ext cx="12220380" cy="2151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B74354-4E4D-82A3-3947-E25BDFD86C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121" y="486426"/>
            <a:ext cx="2533049" cy="1169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6374C3-5C80-0F98-A184-FC8E6B7E1DDF}"/>
              </a:ext>
            </a:extLst>
          </p:cNvPr>
          <p:cNvSpPr txBox="1"/>
          <p:nvPr userDrawn="1"/>
        </p:nvSpPr>
        <p:spPr>
          <a:xfrm>
            <a:off x="-28380" y="5897632"/>
            <a:ext cx="122487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1DF564"/>
                </a:solidFill>
                <a:latin typeface="Montserrat" panose="00000500000000000000" pitchFamily="50" charset="0"/>
              </a:rPr>
              <a:t>epg-ltd.co.uk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EF3437B-5296-1D7D-3FA0-0786862EC3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8380" y="2994660"/>
            <a:ext cx="12248759" cy="914400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50602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F5D86-384F-2052-DE80-AC9D7FD7D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23259-1A34-B821-319A-895FEA560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87F6D-B5AF-149C-21B9-9E3D8175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E2B6-831D-40C0-934D-248673D189E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C242F-F96F-6C2F-000E-47C153CA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6C64F-DD75-09A8-42F9-B1689794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1CE0-215B-49C9-A26C-B6E6E1DBE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087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A9839-7432-4551-53DE-42ABB7E2A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FC7ED-B920-F1D5-56AF-FB3D62C38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FE813-A77E-E421-2AE4-8CA36C7D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E2B6-831D-40C0-934D-248673D189E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BD1DA-1196-8DC4-9AE0-F128F070E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519A7-9A16-671A-2C69-5354297C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1CE0-215B-49C9-A26C-B6E6E1DBE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038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7CEF-3920-6168-5A74-49BA30E91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A30A8-2119-8B9B-67E0-C012BA902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D1796-4E50-B69F-4E87-85E02D3D9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E2B6-831D-40C0-934D-248673D189E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4D34-FBE0-97AE-7767-09638F32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C9565-22C0-4598-E32D-1FFB716D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1CE0-215B-49C9-A26C-B6E6E1DBE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57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2442-5C07-459D-84F9-A12C060AA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15A2-99C0-276F-29B4-E3D6B3984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29166-34BC-C1F2-F6A9-AD10DFC32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3F44E-1992-76E7-A567-7CBF2D8F3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E2B6-831D-40C0-934D-248673D189E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DEB16-26CC-4C73-F3EE-1E125D7F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E5739-1EAC-F323-9EA6-CA324AFB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1CE0-215B-49C9-A26C-B6E6E1DBE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90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12C0F-E914-4814-1440-30FDBF01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0708F-494B-96AD-3078-0CDD963B3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6E636-7B2B-E077-254F-2662FF205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8F128-7505-93B2-5CAB-737BEB9B1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5D5071-F531-3744-7A52-9C50AFD19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B3DBEC-E9FD-38FD-86CB-DDC0A0D31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E2B6-831D-40C0-934D-248673D189E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3E5FA1-6FC2-153D-0AC9-124F01BD4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FB8B0-1494-3BA6-E495-2456062A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1CE0-215B-49C9-A26C-B6E6E1DBE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78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C821F-B3FC-D838-05F7-2F3282710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EA266-98FC-2B0F-06D9-6920B2CB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E2B6-831D-40C0-934D-248673D189E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CF1FA1-BCD0-F555-D53E-53D806C31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09B5E-F189-7EFE-0BA4-1070DF928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1CE0-215B-49C9-A26C-B6E6E1DBE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576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9AE31-71A4-F408-1DAD-0330BAD3B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E2B6-831D-40C0-934D-248673D189E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6267B-4B25-D0BF-8412-013670D5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F7197-035C-915A-9495-F2E00747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1CE0-215B-49C9-A26C-B6E6E1DBE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56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C8AC7E4-90A5-2341-84AA-AF4171D33B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2493" y="2304428"/>
            <a:ext cx="5940039" cy="11245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 i="0">
                <a:solidFill>
                  <a:srgbClr val="53565A"/>
                </a:solidFill>
                <a:latin typeface="Montserrat Light" pitchFamily="2" charset="77"/>
              </a:defRPr>
            </a:lvl1pPr>
          </a:lstStyle>
          <a:p>
            <a:r>
              <a:rPr lang="en-GB" dirty="0"/>
              <a:t>Heading can go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275C76C-ECFB-EA41-A159-E2322023F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12250" y="3532402"/>
            <a:ext cx="5900282" cy="4845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53565A"/>
                </a:solidFill>
                <a:latin typeface="Montserrat Hairline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Subheading can go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360082-A833-6D48-8DE7-18BD05976F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363" y="2400020"/>
            <a:ext cx="3328844" cy="153687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DAE1A3-75F9-5E46-B08D-F3B955618497}"/>
              </a:ext>
            </a:extLst>
          </p:cNvPr>
          <p:cNvCxnSpPr>
            <a:cxnSpLocks/>
          </p:cNvCxnSpPr>
          <p:nvPr userDrawn="1"/>
        </p:nvCxnSpPr>
        <p:spPr>
          <a:xfrm>
            <a:off x="4648133" y="2889504"/>
            <a:ext cx="0" cy="1024128"/>
          </a:xfrm>
          <a:prstGeom prst="line">
            <a:avLst/>
          </a:prstGeom>
          <a:ln>
            <a:solidFill>
              <a:srgbClr val="5C9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241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AF6C-2E1E-EC72-BF63-F414C5DCC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8221F-9A05-B27A-AB64-A5A7866E7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6FCB2-E847-9B7C-F998-EC753666C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F2C13-3C03-2BE5-29CA-C3D56310E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E2B6-831D-40C0-934D-248673D189E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964D1-76D2-7C03-3CE1-7FCDA201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A78CB-2E47-EAE8-2287-808331A8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1CE0-215B-49C9-A26C-B6E6E1DBE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696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B5B82-584A-B64B-9F52-0BA26DC2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80CE2B-5B49-45A8-FFAB-3C308F5C5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5461F-26E6-1C2C-9790-01BB63A8C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D6A12-7E71-70BE-F86B-30ED5842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E2B6-831D-40C0-934D-248673D189E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5E126-A9FD-5E47-83CA-4EED1ECA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95754-7B2C-883C-27CA-1A8FC583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1CE0-215B-49C9-A26C-B6E6E1DBE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3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FA1E-F5BB-0E6F-0905-3C18F0EFC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6D2AF-AC4F-F43F-06FA-9857435EF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EC2F4-7B38-433A-6ACE-B83589444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E2B6-831D-40C0-934D-248673D189E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11F62-38B9-EA5A-82F5-724D08CBB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C9E39-0BCC-81AD-A14B-8D8E892A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1CE0-215B-49C9-A26C-B6E6E1DBE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98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FEA66-04FD-EF1A-965A-3B641D240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95A55-AF8E-4FB2-377C-4643FC224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219B4-F979-8005-050B-342A76C9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E2B6-831D-40C0-934D-248673D189E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755B5-84D2-F4C0-91CA-202CFF58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55AC0-520D-69DE-B4BB-B990626D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1CE0-215B-49C9-A26C-B6E6E1DBE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129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8A59-E13A-4B10-AF28-EE3B16C91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4A244-DEA9-41B3-B769-113556DE8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C61E3-7EA3-442D-B0AC-070BA1CE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1D04-9F0F-4CAE-915B-4F88DE489FA5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E7FCF-B26F-4DE9-833A-64CEF128F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E117B-6027-4173-A82C-8AF64364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B2C6-4DBB-4ECA-9DA4-300D16346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306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632C-FC83-4DAD-B895-20140C33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F962D-17CC-4C4E-A994-59CFA9222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C6FA-7A40-486A-8A47-013BCC98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1D04-9F0F-4CAE-915B-4F88DE489FA5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CC7B0-A667-45C1-9923-ABCB4811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8B5A1-C44F-41E9-99C6-A63B3339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B2C6-4DBB-4ECA-9DA4-300D16346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295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35AF-A554-4C6E-89C4-3EDDB1A2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7401F-AB12-4E0C-85C2-80045BEF7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A95C3-FA27-46AA-81DB-F39DE2477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1D04-9F0F-4CAE-915B-4F88DE489FA5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C3710-AD7C-4A43-B2F6-CDE337FF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A713D-1F47-4AF3-969B-FEB4CA9AB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B2C6-4DBB-4ECA-9DA4-300D16346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086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911C-1E68-4EB9-9EE9-6FAEE772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24C6D-A36E-472A-9C86-577247F93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BC1AE-4886-4759-8C3B-730CBF46C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58BF9-9D4B-4AB7-92C0-358353EB7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1D04-9F0F-4CAE-915B-4F88DE489FA5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FB77A-9495-412E-A24B-AC1426EB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B531E-F376-4A9B-A981-B5974724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B2C6-4DBB-4ECA-9DA4-300D16346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587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4713-0FCE-4878-9853-7FECB40E2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73007-6938-4C01-B772-85D7FEBC3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7312B-7996-4578-86AC-CA0675A27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0A6FC-89BF-4176-A054-84E3FB2DC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BC423C-389D-415F-B15D-5726777C28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AE0461-57FE-4FC5-80FE-8BC39D4B8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1D04-9F0F-4CAE-915B-4F88DE489FA5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7309BC-1A73-41D4-AD92-F7A1CF64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868EC7-324B-499F-B45B-EFA2796F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B2C6-4DBB-4ECA-9DA4-300D16346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80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C88C0-D480-4981-B516-6896C93F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252C2-E189-4875-9F3F-34E91449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1D04-9F0F-4CAE-915B-4F88DE489FA5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C6B68-D482-4C54-9693-4B7C7D8A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DDB01-4082-40F1-A03E-F01056A08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B2C6-4DBB-4ECA-9DA4-300D16346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14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EF52-9802-4745-A76E-4A09EC11B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281" y="2135477"/>
            <a:ext cx="4674079" cy="76806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53565A"/>
                </a:solidFill>
                <a:latin typeface="Montserrat Light" pitchFamily="2" charset="77"/>
              </a:defRPr>
            </a:lvl1pPr>
          </a:lstStyle>
          <a:p>
            <a:r>
              <a:rPr lang="en-GB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AC29D-76EE-624A-92B7-974E10E03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281" y="2942046"/>
            <a:ext cx="4674079" cy="2246043"/>
          </a:xfrm>
          <a:prstGeom prst="rect">
            <a:avLst/>
          </a:prstGeom>
        </p:spPr>
        <p:txBody>
          <a:bodyPr/>
          <a:lstStyle>
            <a:lvl1pPr>
              <a:defRPr sz="1200" b="0" i="0" baseline="0">
                <a:solidFill>
                  <a:srgbClr val="53565A"/>
                </a:solidFill>
                <a:latin typeface="Montserrat Light" pitchFamily="2" charset="77"/>
              </a:defRPr>
            </a:lvl1pPr>
            <a:lvl2pPr>
              <a:defRPr sz="1600" b="0" i="0">
                <a:solidFill>
                  <a:srgbClr val="53565A"/>
                </a:solidFill>
                <a:latin typeface="Montserrat Light" pitchFamily="2" charset="77"/>
              </a:defRPr>
            </a:lvl2pPr>
            <a:lvl3pPr>
              <a:defRPr sz="1400" b="0" i="0">
                <a:solidFill>
                  <a:srgbClr val="53565A"/>
                </a:solidFill>
                <a:latin typeface="Montserrat Light" pitchFamily="2" charset="77"/>
              </a:defRPr>
            </a:lvl3pPr>
            <a:lvl4pPr>
              <a:defRPr sz="1200" b="0" i="0">
                <a:solidFill>
                  <a:srgbClr val="53565A"/>
                </a:solidFill>
                <a:latin typeface="Montserrat Light" pitchFamily="2" charset="77"/>
              </a:defRPr>
            </a:lvl4pPr>
            <a:lvl5pPr>
              <a:defRPr sz="1000" b="0" i="0">
                <a:solidFill>
                  <a:srgbClr val="53565A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90306E9-A6FD-EF40-BD2D-B6084A76C3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6341" y="142514"/>
            <a:ext cx="892372" cy="7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22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54A310-8891-4CAB-A2C7-E444D9C7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1D04-9F0F-4CAE-915B-4F88DE489FA5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8A0EAA-3BBA-4D84-B5D6-486425200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889A2-96BB-4B43-A5B2-0C5A33C87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B2C6-4DBB-4ECA-9DA4-300D16346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102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AD1D-3C46-4AAA-8ADE-11AE80FA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14F5F-4D6A-4021-93F1-3E299ADD4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E8058-C465-40F3-9873-956BE4A74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FF688-A586-44B1-8E62-CEA2C415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1D04-9F0F-4CAE-915B-4F88DE489FA5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C99D7-780B-4308-AA71-135F4D461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337C6-392D-4890-9A8A-7DF2B710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B2C6-4DBB-4ECA-9DA4-300D16346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262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FA00-0E70-401E-93C3-A71DFC72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C3EC73-AC82-4D08-BC35-2B014F9236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33037-8B9C-4733-99E3-406DBC829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A5513-A29D-4C53-BA9C-09B2F457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1D04-9F0F-4CAE-915B-4F88DE489FA5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70703-B25F-41D6-8196-D399603C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A5F33-ACBE-415D-9966-DF2276A42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B2C6-4DBB-4ECA-9DA4-300D16346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596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0CB6-BB59-495B-B92D-23516624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7C3A7-9C38-46A4-A67F-FBC84B199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C291-433F-439F-A61D-C0011DBF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1D04-9F0F-4CAE-915B-4F88DE489FA5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3CA5D-88D7-4848-9F75-255BADE93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D871D-3AE6-439E-8127-D7073561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B2C6-4DBB-4ECA-9DA4-300D16346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210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1863C4-83B5-43F5-A8B5-F5B6F5206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7C0C2-E5D0-40A1-8AFE-F62BC81BA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9E155-C256-4176-9595-0ED25631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1D04-9F0F-4CAE-915B-4F88DE489FA5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AEFF8-D2EF-431E-99E7-773EEE09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AB0B3-F53A-4043-ADAE-38422EA4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B2C6-4DBB-4ECA-9DA4-300D16346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883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5062-B86E-4FE4-89D6-D30E97C30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5C40E9-761C-48F3-8CDC-EAD3C51A8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9E762-0745-4581-AC58-6B409E25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890B-70F2-40F2-9A6F-BEDB346DCB3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C2DDE-871A-4F91-A3B8-84423F57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6C5F9-C0DD-47D9-A954-9F97F698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05EF-B28F-4CC1-A894-EF9EB9D76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03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8F72-070C-4529-92C7-500623D44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1D028-3AB4-409F-8CA1-3446249EF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A48CC-DEF9-43CB-90AB-86B039EE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890B-70F2-40F2-9A6F-BEDB346DCB3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1AC8D-1D4D-40E9-95E9-40F70A2B8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9C5EF-11E3-4023-AA6A-C82B1E7C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05EF-B28F-4CC1-A894-EF9EB9D76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806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C9C66-E049-40CF-9477-5E83AAE6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3712B-0C60-4111-A101-DF0EDADC4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4A764-9D76-41A0-A60E-2CD6230E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890B-70F2-40F2-9A6F-BEDB346DCB3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9B6A1-5BB3-4A75-BEC6-78F92DF79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6BB5C-702E-4ABC-9301-BADBC1DA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05EF-B28F-4CC1-A894-EF9EB9D76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8764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B64A7-28F1-4D17-BB81-AA1C954D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E6B01-3D68-4182-906C-CA4752519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D1419-BEF0-4E74-BCAF-8B685B123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50CE2-B584-4390-B592-177CDE14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890B-70F2-40F2-9A6F-BEDB346DCB3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B9767-CEF9-46C3-975E-FE7BCEA8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C53CC-5DF5-4AFA-9705-3E7F32A7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05EF-B28F-4CC1-A894-EF9EB9D76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131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BC610-8786-47DC-BE08-8EB8C6041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743DB-5F0F-4D07-A5C7-A419ADBCC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2B242-2F08-4363-8EF8-F31547CB3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25435A-B7A8-4664-8B52-A5C67A41E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EF49F1-137F-47A8-9ED9-6ADFD974C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2C628A-5DD3-4CF5-8AE6-25D409DAA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890B-70F2-40F2-9A6F-BEDB346DCB3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440D7B-5401-4E86-AD15-EAAEF63AE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622CA-C7B1-4152-A717-317B7A2C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05EF-B28F-4CC1-A894-EF9EB9D76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35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EF52-9802-4745-A76E-4A09EC11B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281" y="2135477"/>
            <a:ext cx="4674079" cy="76806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53565A"/>
                </a:solidFill>
                <a:latin typeface="Montserrat Light" pitchFamily="2" charset="77"/>
              </a:defRPr>
            </a:lvl1pPr>
          </a:lstStyle>
          <a:p>
            <a:r>
              <a:rPr lang="en-GB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AC29D-76EE-624A-92B7-974E10E03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281" y="2942046"/>
            <a:ext cx="4674079" cy="2246043"/>
          </a:xfrm>
          <a:prstGeom prst="rect">
            <a:avLst/>
          </a:prstGeom>
        </p:spPr>
        <p:txBody>
          <a:bodyPr/>
          <a:lstStyle>
            <a:lvl1pPr>
              <a:defRPr sz="1200" b="0" i="0" baseline="0">
                <a:solidFill>
                  <a:srgbClr val="53565A"/>
                </a:solidFill>
                <a:latin typeface="Montserrat Light" pitchFamily="2" charset="77"/>
              </a:defRPr>
            </a:lvl1pPr>
            <a:lvl2pPr>
              <a:defRPr sz="1600" b="0" i="0">
                <a:solidFill>
                  <a:srgbClr val="53565A"/>
                </a:solidFill>
                <a:latin typeface="Montserrat Light" pitchFamily="2" charset="77"/>
              </a:defRPr>
            </a:lvl2pPr>
            <a:lvl3pPr>
              <a:defRPr sz="1400" b="0" i="0">
                <a:solidFill>
                  <a:srgbClr val="53565A"/>
                </a:solidFill>
                <a:latin typeface="Montserrat Light" pitchFamily="2" charset="77"/>
              </a:defRPr>
            </a:lvl3pPr>
            <a:lvl4pPr>
              <a:defRPr sz="1200" b="0" i="0">
                <a:solidFill>
                  <a:srgbClr val="53565A"/>
                </a:solidFill>
                <a:latin typeface="Montserrat Light" pitchFamily="2" charset="77"/>
              </a:defRPr>
            </a:lvl4pPr>
            <a:lvl5pPr>
              <a:defRPr sz="1000" b="0" i="0">
                <a:solidFill>
                  <a:srgbClr val="53565A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E6209-319A-49F8-8EEB-F7544240A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6341" y="142514"/>
            <a:ext cx="892372" cy="70230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57DF718-B14C-2FC8-48BC-A8BF15789C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779" y="4009869"/>
            <a:ext cx="3686221" cy="284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68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1CD7E-E767-4561-8C1F-6710F663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04AC7C-1D1C-469D-AB70-CCAD0CB4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890B-70F2-40F2-9A6F-BEDB346DCB3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D1B46-CCC5-4B23-8B7D-542F6DEA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0F894-03D7-4815-A865-AAA839EE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05EF-B28F-4CC1-A894-EF9EB9D76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620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C5BAB-9C98-4C84-876F-40BC6179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890B-70F2-40F2-9A6F-BEDB346DCB3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697D8D-CD4D-480E-A5F2-086306056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A24C1-B0E2-4045-B4B4-F6EAA26C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05EF-B28F-4CC1-A894-EF9EB9D76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555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C64F2-DE4C-4BCC-AA77-5CBD213F4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5F993-0DFD-4410-A4B5-C27002272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98BBA-04ED-4487-9319-690F6C695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60D23-CDE3-42BB-8070-17E5A519E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890B-70F2-40F2-9A6F-BEDB346DCB3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D3D78-2CB0-4796-8032-91E0AB32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FBA7F-4214-4DEB-9499-0008524FE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05EF-B28F-4CC1-A894-EF9EB9D76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438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D7EC6-B66D-4B3D-8CDE-8682A7AD0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C9252F-E6EB-452D-84B9-90F4C3AF38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DBF08-AC37-486A-B72E-9CED90D7A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BEB25-0126-4656-8BC3-9A383620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890B-70F2-40F2-9A6F-BEDB346DCB3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C6F5E-7694-47E7-A4AA-075EAFF3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73FF3-2FF6-4AF0-81DE-B5007916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05EF-B28F-4CC1-A894-EF9EB9D76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355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C83FD-3D72-4CA6-8095-EA54FBE2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E5A1A-A861-4545-B970-39984B2C5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9028B-6FA9-488C-8156-6893A5FA8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890B-70F2-40F2-9A6F-BEDB346DCB3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0661C-8B33-485D-A396-4700C06B3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D856B-B75F-4D11-9BB5-DD2BF087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05EF-B28F-4CC1-A894-EF9EB9D76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977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24370B-B15C-4049-BF67-75F03BED9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8B0D8-2C75-4D5E-A9B9-4815E51C0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E0E9F-D76F-4CCE-B793-13EBC7B19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890B-70F2-40F2-9A6F-BEDB346DCB3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1191D-3E97-4D4B-86CA-0F673261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D6F92-CC50-4386-93B5-52A35FB5B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05EF-B28F-4CC1-A894-EF9EB9D76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14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F04893C-D5C2-6D2E-285C-A86B5CA9F424}"/>
              </a:ext>
            </a:extLst>
          </p:cNvPr>
          <p:cNvSpPr/>
          <p:nvPr userDrawn="1"/>
        </p:nvSpPr>
        <p:spPr>
          <a:xfrm>
            <a:off x="-28380" y="-1"/>
            <a:ext cx="12220380" cy="6858001"/>
          </a:xfrm>
          <a:prstGeom prst="rect">
            <a:avLst/>
          </a:prstGeom>
          <a:solidFill>
            <a:srgbClr val="2A2C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AD9734-92CB-B444-874B-E3F773105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281" y="2135477"/>
            <a:ext cx="4674079" cy="76806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GB" dirty="0"/>
              <a:t>heading goes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1091F3F-9133-9B48-8098-244038264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281" y="2942046"/>
            <a:ext cx="4674079" cy="2246043"/>
          </a:xfrm>
          <a:prstGeom prst="rect">
            <a:avLst/>
          </a:prstGeom>
        </p:spPr>
        <p:txBody>
          <a:bodyPr/>
          <a:lstStyle>
            <a:lvl1pPr>
              <a:defRPr sz="1200" b="0" i="0" baseline="0">
                <a:solidFill>
                  <a:srgbClr val="53565A"/>
                </a:solidFill>
                <a:latin typeface="Montserrat Light" pitchFamily="2" charset="77"/>
              </a:defRPr>
            </a:lvl1pPr>
            <a:lvl2pPr>
              <a:defRPr sz="1600" b="0" i="0">
                <a:solidFill>
                  <a:srgbClr val="53565A"/>
                </a:solidFill>
                <a:latin typeface="Montserrat Light" pitchFamily="2" charset="77"/>
              </a:defRPr>
            </a:lvl2pPr>
            <a:lvl3pPr>
              <a:defRPr sz="1400" b="0" i="0">
                <a:solidFill>
                  <a:srgbClr val="53565A"/>
                </a:solidFill>
                <a:latin typeface="Montserrat Light" pitchFamily="2" charset="77"/>
              </a:defRPr>
            </a:lvl3pPr>
            <a:lvl4pPr>
              <a:defRPr sz="1200" b="0" i="0">
                <a:solidFill>
                  <a:srgbClr val="53565A"/>
                </a:solidFill>
                <a:latin typeface="Montserrat Light" pitchFamily="2" charset="77"/>
              </a:defRPr>
            </a:lvl4pPr>
            <a:lvl5pPr>
              <a:defRPr sz="1000" b="0" i="0">
                <a:solidFill>
                  <a:srgbClr val="53565A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9A2B03-1737-EDE7-2B16-C9DB5E3CBC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4045" y="142514"/>
            <a:ext cx="896963" cy="70230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E6197F7-A0D2-8089-00C6-1A3219F028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779" y="4009869"/>
            <a:ext cx="3686221" cy="284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5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F04893C-D5C2-6D2E-285C-A86B5CA9F424}"/>
              </a:ext>
            </a:extLst>
          </p:cNvPr>
          <p:cNvSpPr/>
          <p:nvPr userDrawn="1"/>
        </p:nvSpPr>
        <p:spPr>
          <a:xfrm>
            <a:off x="-28380" y="-1"/>
            <a:ext cx="12220380" cy="6858001"/>
          </a:xfrm>
          <a:prstGeom prst="rect">
            <a:avLst/>
          </a:prstGeom>
          <a:solidFill>
            <a:srgbClr val="2A2C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AD9734-92CB-B444-874B-E3F773105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281" y="2135477"/>
            <a:ext cx="4674079" cy="76806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GB" dirty="0"/>
              <a:t>heading goes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1091F3F-9133-9B48-8098-244038264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281" y="2942046"/>
            <a:ext cx="4674079" cy="2246043"/>
          </a:xfrm>
          <a:prstGeom prst="rect">
            <a:avLst/>
          </a:prstGeom>
        </p:spPr>
        <p:txBody>
          <a:bodyPr/>
          <a:lstStyle>
            <a:lvl1pPr>
              <a:defRPr sz="1200" b="0" i="0" baseline="0">
                <a:solidFill>
                  <a:srgbClr val="53565A"/>
                </a:solidFill>
                <a:latin typeface="Montserrat Light" pitchFamily="2" charset="77"/>
              </a:defRPr>
            </a:lvl1pPr>
            <a:lvl2pPr>
              <a:defRPr sz="1600" b="0" i="0">
                <a:solidFill>
                  <a:srgbClr val="53565A"/>
                </a:solidFill>
                <a:latin typeface="Montserrat Light" pitchFamily="2" charset="77"/>
              </a:defRPr>
            </a:lvl2pPr>
            <a:lvl3pPr>
              <a:defRPr sz="1400" b="0" i="0">
                <a:solidFill>
                  <a:srgbClr val="53565A"/>
                </a:solidFill>
                <a:latin typeface="Montserrat Light" pitchFamily="2" charset="77"/>
              </a:defRPr>
            </a:lvl3pPr>
            <a:lvl4pPr>
              <a:defRPr sz="1200" b="0" i="0">
                <a:solidFill>
                  <a:srgbClr val="53565A"/>
                </a:solidFill>
                <a:latin typeface="Montserrat Light" pitchFamily="2" charset="77"/>
              </a:defRPr>
            </a:lvl4pPr>
            <a:lvl5pPr>
              <a:defRPr sz="1000" b="0" i="0">
                <a:solidFill>
                  <a:srgbClr val="53565A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9A2B03-1737-EDE7-2B16-C9DB5E3CBC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1738" y="142514"/>
            <a:ext cx="881577" cy="7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2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EA4F9C-F050-729D-AD05-E2FBC10809B8}"/>
              </a:ext>
            </a:extLst>
          </p:cNvPr>
          <p:cNvSpPr/>
          <p:nvPr userDrawn="1"/>
        </p:nvSpPr>
        <p:spPr>
          <a:xfrm>
            <a:off x="-28380" y="-1"/>
            <a:ext cx="12220380" cy="6858001"/>
          </a:xfrm>
          <a:prstGeom prst="rect">
            <a:avLst/>
          </a:prstGeom>
          <a:solidFill>
            <a:srgbClr val="2A2C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81A12A-1980-664C-A022-BB5F04AFD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281" y="2135477"/>
            <a:ext cx="4674079" cy="76806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GB" dirty="0"/>
              <a:t>heading goes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BAD6CB3-2536-7C42-AB29-C308D92A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281" y="2942046"/>
            <a:ext cx="4674079" cy="2246043"/>
          </a:xfrm>
          <a:prstGeom prst="rect">
            <a:avLst/>
          </a:prstGeom>
        </p:spPr>
        <p:txBody>
          <a:bodyPr/>
          <a:lstStyle>
            <a:lvl1pPr>
              <a:defRPr sz="1200" b="0" i="0" baseline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6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0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859C76-7FA3-03D0-E44D-56D35EE5A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4045" y="142514"/>
            <a:ext cx="896963" cy="702305"/>
          </a:xfrm>
          <a:prstGeom prst="rect">
            <a:avLst/>
          </a:prstGeom>
        </p:spPr>
      </p:pic>
      <p:pic>
        <p:nvPicPr>
          <p:cNvPr id="5" name="Picture 4" descr="Diagram, venn diagram&#10;&#10;Description automatically generated">
            <a:extLst>
              <a:ext uri="{FF2B5EF4-FFF2-40B4-BE49-F238E27FC236}">
                <a16:creationId xmlns:a16="http://schemas.microsoft.com/office/drawing/2014/main" id="{E1DC58A9-3FFE-F315-C866-9F16210FA3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924" y="2654419"/>
            <a:ext cx="7202439" cy="55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1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BAFD15-A945-7AF1-9434-1F4E6CF968E8}"/>
              </a:ext>
            </a:extLst>
          </p:cNvPr>
          <p:cNvSpPr/>
          <p:nvPr userDrawn="1"/>
        </p:nvSpPr>
        <p:spPr>
          <a:xfrm>
            <a:off x="-28380" y="-1"/>
            <a:ext cx="12220380" cy="6858001"/>
          </a:xfrm>
          <a:prstGeom prst="rect">
            <a:avLst/>
          </a:prstGeom>
          <a:solidFill>
            <a:srgbClr val="2A2C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73302E-76A0-7F4D-BE69-59DA5766CB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380" y="337074"/>
            <a:ext cx="12220380" cy="6883877"/>
          </a:xfrm>
          <a:prstGeom prst="rect">
            <a:avLst/>
          </a:prstGeom>
          <a:solidFill>
            <a:srgbClr val="2A2C30"/>
          </a:solidFill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781A12A-1980-664C-A022-BB5F04AFD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281" y="2135477"/>
            <a:ext cx="4674079" cy="76806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GB" dirty="0"/>
              <a:t>heading goes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BAD6CB3-2536-7C42-AB29-C308D92A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281" y="2942046"/>
            <a:ext cx="4674079" cy="2246043"/>
          </a:xfrm>
          <a:prstGeom prst="rect">
            <a:avLst/>
          </a:prstGeom>
        </p:spPr>
        <p:txBody>
          <a:bodyPr/>
          <a:lstStyle>
            <a:lvl1pPr>
              <a:defRPr sz="1200" b="0" i="0" baseline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6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0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0077FD-C1AD-8B6D-6D7D-9FE8898891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4045" y="142514"/>
            <a:ext cx="896963" cy="7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5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08E13F6-1279-FC46-B1C6-63419F36F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281" y="2135477"/>
            <a:ext cx="4674079" cy="76806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en-GB" dirty="0"/>
              <a:t>heading goes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E909F3C-E29C-3C41-BB1D-5EF6B460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281" y="2942046"/>
            <a:ext cx="4674079" cy="2246043"/>
          </a:xfrm>
          <a:prstGeom prst="rect">
            <a:avLst/>
          </a:prstGeom>
        </p:spPr>
        <p:txBody>
          <a:bodyPr/>
          <a:lstStyle>
            <a:lvl1pPr>
              <a:defRPr sz="1200" b="0" i="0" baseline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16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sz="10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3A0900-7D99-F4EC-0FF4-28C52CEF18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6341" y="142514"/>
            <a:ext cx="892372" cy="7023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6BFC76-65C8-FD24-A582-83A0EE553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1925" y="2654419"/>
            <a:ext cx="6150076" cy="420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6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4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50" r:id="rId3"/>
    <p:sldLayoutId id="2147483669" r:id="rId4"/>
    <p:sldLayoutId id="2147483665" r:id="rId5"/>
    <p:sldLayoutId id="2147483707" r:id="rId6"/>
    <p:sldLayoutId id="2147483661" r:id="rId7"/>
    <p:sldLayoutId id="2147483670" r:id="rId8"/>
    <p:sldLayoutId id="2147483666" r:id="rId9"/>
    <p:sldLayoutId id="2147483662" r:id="rId10"/>
    <p:sldLayoutId id="2147483663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9D9613-AAC2-E03C-48DD-E7B17488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13BBD-2EDB-5152-209A-691F3C169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FED42-7D1C-F5E2-B765-2708D33BA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4E2B6-831D-40C0-934D-248673D189E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6AE7F-7D98-C65D-771F-9D5E8E647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631E1-B78D-C7B3-4D32-A643875DD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51CE0-215B-49C9-A26C-B6E6E1DBE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5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2EC5B4-3E60-4D79-ACB8-CE65AC455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AF342-0143-409F-8C97-C83252EA8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FD66F-9C98-493C-8E83-E4D70C91E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11D04-9F0F-4CAE-915B-4F88DE489FA5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01B5E-A34A-4139-90C8-85931AD52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77B24-C94E-4E6E-A95F-91FE64715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4B2C6-4DBB-4ECA-9DA4-300D16346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12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BFF09-A762-4C06-97F0-8C475E17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7B28E-3111-453A-8A3E-B95F0735C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1B92B-B536-451D-A162-74F183873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A890B-70F2-40F2-9A6F-BEDB346DCB3D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73D6C-D48D-479A-A965-A4ABB560F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12478-D53B-4415-8ADF-9CE609D62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905EF-B28F-4CC1-A894-EF9EB9D76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65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9FA-0009-1948-C9A5-857DCE815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957" y="3365993"/>
            <a:ext cx="6142706" cy="560832"/>
          </a:xfrm>
        </p:spPr>
        <p:txBody>
          <a:bodyPr/>
          <a:lstStyle/>
          <a:p>
            <a:r>
              <a:rPr lang="en-GB" dirty="0"/>
              <a:t>Unlocking Brownfield Sites with SuDS – </a:t>
            </a:r>
            <a:br>
              <a:rPr lang="en-GB" dirty="0"/>
            </a:br>
            <a:r>
              <a:rPr lang="en-GB" dirty="0" err="1"/>
              <a:t>FloodEx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C0580-856A-C5BB-5CB8-36F64E491D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27/11/2024</a:t>
            </a:r>
          </a:p>
        </p:txBody>
      </p:sp>
    </p:spTree>
    <p:extLst>
      <p:ext uri="{BB962C8B-B14F-4D97-AF65-F5344CB8AC3E}">
        <p14:creationId xmlns:p14="http://schemas.microsoft.com/office/powerpoint/2010/main" val="129695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8F79E-63B5-BBBA-DEFA-E6399D766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9AD4B1-2F4E-BCC3-5317-F98765060B66}"/>
              </a:ext>
            </a:extLst>
          </p:cNvPr>
          <p:cNvSpPr txBox="1"/>
          <p:nvPr/>
        </p:nvSpPr>
        <p:spPr>
          <a:xfrm>
            <a:off x="770013" y="625091"/>
            <a:ext cx="8336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Montserrat" panose="00000500000000000000" pitchFamily="2" charset="0"/>
              </a:rPr>
              <a:t>SuDS on </a:t>
            </a:r>
            <a:r>
              <a:rPr lang="en-GB" sz="3200" b="1" dirty="0">
                <a:latin typeface="Montserrat" panose="00000500000000000000" pitchFamily="2" charset="0"/>
              </a:rPr>
              <a:t>Brownfield sites </a:t>
            </a:r>
            <a:endParaRPr lang="en-GB" sz="3200" dirty="0">
              <a:latin typeface="Montserrat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996FC-BDC1-B508-55F8-AC01FB8FF8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5063"/>
            <a:ext cx="12219337" cy="552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7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29A15-5748-6D47-8C4F-61CC55C6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58546D-9250-EE8D-B403-F84048C7242A}"/>
              </a:ext>
            </a:extLst>
          </p:cNvPr>
          <p:cNvSpPr txBox="1"/>
          <p:nvPr/>
        </p:nvSpPr>
        <p:spPr>
          <a:xfrm>
            <a:off x="770013" y="625091"/>
            <a:ext cx="8336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Montserrat" panose="00000500000000000000" pitchFamily="2" charset="0"/>
              </a:rPr>
              <a:t>Infiltration on </a:t>
            </a:r>
            <a:r>
              <a:rPr lang="en-GB" sz="3200" b="1" dirty="0">
                <a:latin typeface="Montserrat" panose="00000500000000000000" pitchFamily="2" charset="0"/>
              </a:rPr>
              <a:t>Brownfield Sites </a:t>
            </a:r>
            <a:endParaRPr lang="en-GB" sz="3200" dirty="0">
              <a:latin typeface="Montserrat" panose="00000500000000000000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E420CB-BB95-A98E-D7BD-0D9B5A6A9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026920"/>
            <a:ext cx="4986995" cy="4556760"/>
          </a:xfrm>
        </p:spPr>
        <p:txBody>
          <a:bodyPr/>
          <a:lstStyle/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It is often possible to infiltrate on contaminated sites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Identify locations and depth of contamination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Consider leachability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Can infiltration be used in some areas to avoid contamination?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Can infiltration be used below contamination?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Will contamination be removed as part of remediation?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Will infiltration mobilise contamination?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A0806D-BA9D-4A57-34F6-4D9412737F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152" y="1931795"/>
            <a:ext cx="5942244" cy="423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70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D4C34-DA74-FDFD-26E1-98DCB7803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E64E1F-55F9-2B40-7282-D29AE8BE6781}"/>
              </a:ext>
            </a:extLst>
          </p:cNvPr>
          <p:cNvSpPr txBox="1"/>
          <p:nvPr/>
        </p:nvSpPr>
        <p:spPr>
          <a:xfrm>
            <a:off x="770013" y="625091"/>
            <a:ext cx="83362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Montserrat" panose="00000500000000000000" pitchFamily="2" charset="0"/>
              </a:rPr>
              <a:t>Infiltration from SuDS </a:t>
            </a:r>
            <a:r>
              <a:rPr lang="en-GB" sz="3200" b="1" dirty="0">
                <a:latin typeface="Montserrat" panose="00000500000000000000" pitchFamily="2" charset="0"/>
              </a:rPr>
              <a:t>Groundwater Risk Assessment </a:t>
            </a:r>
            <a:endParaRPr lang="en-GB" sz="3200" dirty="0">
              <a:latin typeface="Montserrat" panose="00000500000000000000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2971A8-92F1-D0BA-5B47-1F631768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026920"/>
            <a:ext cx="4986995" cy="4556760"/>
          </a:xfrm>
        </p:spPr>
        <p:txBody>
          <a:bodyPr/>
          <a:lstStyle/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Surface water runoff is polluted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Sufficient treatment in the SuDS required to reduce it prior to infiltration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Advice on design of SuDS for pollution removal is provided in the SuDS Manual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In some cases detailed risk assessment may be required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Based on standard groundwater risk assessment and modelling methods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EA R&amp;D Report P2 – 174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Guidance on requirements for prior investigation (including requisite surveillance of groundwater) for activities authorised under the groundwater regulations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57922B-3A09-E24B-F9F4-91B1FC1494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075" y="2509512"/>
            <a:ext cx="6560389" cy="311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1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6466A-2CA7-F7D8-95C7-9A0044E2A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DA44C2-AA5A-515E-7EED-E8CEF0F9BADB}"/>
              </a:ext>
            </a:extLst>
          </p:cNvPr>
          <p:cNvSpPr txBox="1"/>
          <p:nvPr/>
        </p:nvSpPr>
        <p:spPr>
          <a:xfrm>
            <a:off x="770013" y="625091"/>
            <a:ext cx="8336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Montserrat" panose="00000500000000000000" pitchFamily="2" charset="0"/>
              </a:rPr>
              <a:t>Original </a:t>
            </a:r>
            <a:r>
              <a:rPr lang="en-GB" sz="3200" b="1" dirty="0">
                <a:latin typeface="Montserrat" panose="00000500000000000000" pitchFamily="2" charset="0"/>
              </a:rPr>
              <a:t>infiltration design </a:t>
            </a:r>
            <a:endParaRPr lang="en-GB" sz="3200" dirty="0">
              <a:latin typeface="Montserrat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BB3FC3-F7B8-051C-0550-D05E245BD7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98" y="1209866"/>
            <a:ext cx="11126889" cy="56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50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9493B-5DAD-E7D9-DF6B-B3CF193CF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08B192-4C78-6F4B-4E63-9FB4165D3283}"/>
              </a:ext>
            </a:extLst>
          </p:cNvPr>
          <p:cNvSpPr txBox="1"/>
          <p:nvPr/>
        </p:nvSpPr>
        <p:spPr>
          <a:xfrm>
            <a:off x="770013" y="625091"/>
            <a:ext cx="83362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Montserrat" panose="00000500000000000000" pitchFamily="2" charset="0"/>
              </a:rPr>
              <a:t>Permeable Paving </a:t>
            </a:r>
            <a:r>
              <a:rPr lang="en-GB" sz="3200" b="1" dirty="0">
                <a:latin typeface="Montserrat" panose="00000500000000000000" pitchFamily="2" charset="0"/>
              </a:rPr>
              <a:t>lower Risk to Groundwater </a:t>
            </a:r>
            <a:endParaRPr lang="en-GB" sz="3200" dirty="0">
              <a:latin typeface="Montserrat" panose="00000500000000000000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90E0C7-A6C7-6273-D47C-F40B96F1A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2" y="2026920"/>
            <a:ext cx="4385922" cy="455676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The permeable pavements are within Zone 1 of the supply borehole but do not concentrate rainwater flows to the ground – flow is dispersed.</a:t>
            </a:r>
          </a:p>
          <a:p>
            <a:pPr marL="0" indent="0">
              <a:buNone/>
            </a:pPr>
            <a:r>
              <a:rPr lang="en-GB" alt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PP treats pollution and infiltrates through weathered putty chalk whereas there was no treatment prior to soakaway</a:t>
            </a:r>
          </a:p>
          <a:p>
            <a:pPr marL="0" indent="0">
              <a:buNone/>
            </a:pPr>
            <a:r>
              <a:rPr lang="en-GB" alt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The soakaway is just outside zone 1 but concentrates all the runoff from the site into one discharge point at depth directly into fractured chalk.</a:t>
            </a:r>
            <a:endParaRPr lang="en-US" altLang="en-US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145F60-237F-A5A3-5049-C47DD86A26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153" y="2026920"/>
            <a:ext cx="7252158" cy="38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70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9F823-3DB4-5911-1C3D-67921DAAC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C120E-5C56-B81C-B975-97F4E63B0B51}"/>
              </a:ext>
            </a:extLst>
          </p:cNvPr>
          <p:cNvSpPr txBox="1"/>
          <p:nvPr/>
        </p:nvSpPr>
        <p:spPr>
          <a:xfrm>
            <a:off x="770013" y="625091"/>
            <a:ext cx="8336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Montserrat" panose="00000500000000000000" pitchFamily="2" charset="0"/>
              </a:rPr>
              <a:t>Summary </a:t>
            </a:r>
            <a:endParaRPr lang="en-GB" sz="3200" dirty="0">
              <a:latin typeface="Montserrat" panose="00000500000000000000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67EE3E-CE7D-48D3-2723-A6463B434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2" y="2026920"/>
            <a:ext cx="4714306" cy="4556760"/>
          </a:xfrm>
        </p:spPr>
        <p:txBody>
          <a:bodyPr/>
          <a:lstStyle/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Good SuDS can contribute to re wilding brownfield sites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Well designed SuDS should be as shallow as possible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This minimises the excavation of contaminated soils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SuDS and biodiversity is not just at ground level – think about the roofs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Infiltration is possible on some brownfield sites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Good engineering skills required – a rule book approach will limit what you can do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3265B4-2D63-97C3-F1A4-5CF8F13ACA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9197" y="1951504"/>
            <a:ext cx="3293383" cy="43242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A08789-E799-7AF0-6C09-65675E9E1D0B}"/>
              </a:ext>
            </a:extLst>
          </p:cNvPr>
          <p:cNvSpPr txBox="1"/>
          <p:nvPr/>
        </p:nvSpPr>
        <p:spPr>
          <a:xfrm>
            <a:off x="5490495" y="5665658"/>
            <a:ext cx="3157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Infiltration behind a retaining wall</a:t>
            </a:r>
          </a:p>
        </p:txBody>
      </p:sp>
      <p:pic>
        <p:nvPicPr>
          <p:cNvPr id="6" name="Picture 5" descr="A small yard with flowers and grass&#10;&#10;Description automatically generated with medium confidence">
            <a:extLst>
              <a:ext uri="{FF2B5EF4-FFF2-40B4-BE49-F238E27FC236}">
                <a16:creationId xmlns:a16="http://schemas.microsoft.com/office/drawing/2014/main" id="{42106C04-1927-708F-04C2-23DB72AD6B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198" y="1951504"/>
            <a:ext cx="3513530" cy="32599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A0490C-32C0-EC5B-3AE4-055CEEE542DC}"/>
              </a:ext>
            </a:extLst>
          </p:cNvPr>
          <p:cNvSpPr txBox="1"/>
          <p:nvPr/>
        </p:nvSpPr>
        <p:spPr>
          <a:xfrm>
            <a:off x="8915846" y="4650373"/>
            <a:ext cx="3157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Infiltration 1m from building</a:t>
            </a:r>
          </a:p>
        </p:txBody>
      </p:sp>
    </p:spTree>
    <p:extLst>
      <p:ext uri="{BB962C8B-B14F-4D97-AF65-F5344CB8AC3E}">
        <p14:creationId xmlns:p14="http://schemas.microsoft.com/office/powerpoint/2010/main" val="4131760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05C3E-7DCB-3637-B940-FF334A8EFD84}"/>
              </a:ext>
            </a:extLst>
          </p:cNvPr>
          <p:cNvSpPr txBox="1">
            <a:spLocks/>
          </p:cNvSpPr>
          <p:nvPr/>
        </p:nvSpPr>
        <p:spPr>
          <a:xfrm>
            <a:off x="0" y="2853775"/>
            <a:ext cx="12192000" cy="1124572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Thank you, </a:t>
            </a:r>
            <a:br>
              <a:rPr lang="en-GB" dirty="0"/>
            </a:br>
            <a:r>
              <a:rPr lang="en-GB" dirty="0"/>
              <a:t>any questions</a:t>
            </a:r>
          </a:p>
        </p:txBody>
      </p:sp>
    </p:spTree>
    <p:extLst>
      <p:ext uri="{BB962C8B-B14F-4D97-AF65-F5344CB8AC3E}">
        <p14:creationId xmlns:p14="http://schemas.microsoft.com/office/powerpoint/2010/main" val="617952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76B7AB-1DA4-C31D-A324-46AEDC4456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8510" y="1416497"/>
            <a:ext cx="6254466" cy="44343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00609E-6897-743E-6B79-A3A1C0B57C83}"/>
              </a:ext>
            </a:extLst>
          </p:cNvPr>
          <p:cNvSpPr txBox="1"/>
          <p:nvPr/>
        </p:nvSpPr>
        <p:spPr>
          <a:xfrm>
            <a:off x="770013" y="625091"/>
            <a:ext cx="8336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altLang="en-US" sz="3200" dirty="0">
                <a:solidFill>
                  <a:srgbClr val="2A2C30"/>
                </a:solidFill>
                <a:latin typeface="Montserrat" panose="00000500000000000000" pitchFamily="50" charset="0"/>
              </a:rPr>
              <a:t>About</a:t>
            </a:r>
            <a:r>
              <a:rPr lang="en-GB" altLang="en-US" sz="3200" b="0" dirty="0">
                <a:solidFill>
                  <a:srgbClr val="2A2C30"/>
                </a:solidFill>
                <a:latin typeface="Montserrat" panose="00000500000000000000" pitchFamily="50" charset="0"/>
              </a:rPr>
              <a:t> </a:t>
            </a:r>
            <a:r>
              <a:rPr lang="en-GB" altLang="en-US" sz="3200" b="1" dirty="0">
                <a:solidFill>
                  <a:srgbClr val="2A2C30"/>
                </a:solidFill>
                <a:latin typeface="Montserrat" panose="00000500000000000000" pitchFamily="50" charset="0"/>
              </a:rPr>
              <a:t>EPG</a:t>
            </a:r>
            <a:endParaRPr lang="en-GB" sz="4000" b="1" dirty="0">
              <a:solidFill>
                <a:srgbClr val="2A2C30"/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558EF9-26D1-4E2D-71BF-90F72CA1E5FA}"/>
              </a:ext>
            </a:extLst>
          </p:cNvPr>
          <p:cNvSpPr txBox="1">
            <a:spLocks/>
          </p:cNvSpPr>
          <p:nvPr/>
        </p:nvSpPr>
        <p:spPr>
          <a:xfrm>
            <a:off x="1087146" y="1192632"/>
            <a:ext cx="4847303" cy="4832724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GB" sz="1600" dirty="0">
                <a:solidFill>
                  <a:schemeClr val="tx1"/>
                </a:solidFill>
              </a:rPr>
              <a:t>Established in 1998, the Environmental Protection Group (EPG) is a leading geoenvironmental engineering consultancy with a team of industry-leading experts. We provide;</a:t>
            </a:r>
          </a:p>
          <a:p>
            <a:pPr algn="l">
              <a:lnSpc>
                <a:spcPct val="120000"/>
              </a:lnSpc>
            </a:pPr>
            <a:endParaRPr lang="en-GB" sz="16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Innovative, future-proofed solutions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Comprehensive, solutions-focused designs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Cost effective solutions</a:t>
            </a:r>
          </a:p>
          <a:p>
            <a:pPr algn="l">
              <a:lnSpc>
                <a:spcPct val="120000"/>
              </a:lnSpc>
            </a:pPr>
            <a:endParaRPr lang="en-GB" sz="16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GB" sz="1600" dirty="0">
                <a:solidFill>
                  <a:schemeClr val="tx1"/>
                </a:solidFill>
              </a:rPr>
              <a:t>We integrate traditional engineering expertise with inventive ideas; evolved from our active participation in research and development into technologies and engineering guidance that are shaping the future.</a:t>
            </a:r>
          </a:p>
        </p:txBody>
      </p:sp>
    </p:spTree>
    <p:extLst>
      <p:ext uri="{BB962C8B-B14F-4D97-AF65-F5344CB8AC3E}">
        <p14:creationId xmlns:p14="http://schemas.microsoft.com/office/powerpoint/2010/main" val="310944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00609E-6897-743E-6B79-A3A1C0B57C83}"/>
              </a:ext>
            </a:extLst>
          </p:cNvPr>
          <p:cNvSpPr txBox="1"/>
          <p:nvPr/>
        </p:nvSpPr>
        <p:spPr>
          <a:xfrm>
            <a:off x="770013" y="625091"/>
            <a:ext cx="8336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Montserrat" panose="00000500000000000000" pitchFamily="2" charset="0"/>
              </a:rPr>
              <a:t>What Is </a:t>
            </a:r>
            <a:r>
              <a:rPr lang="en-GB" sz="3200" b="1" dirty="0">
                <a:latin typeface="Montserrat" panose="00000500000000000000" pitchFamily="2" charset="0"/>
              </a:rPr>
              <a:t>Brownfield Land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558EF9-26D1-4E2D-71BF-90F72CA1E5FA}"/>
              </a:ext>
            </a:extLst>
          </p:cNvPr>
          <p:cNvSpPr txBox="1">
            <a:spLocks/>
          </p:cNvSpPr>
          <p:nvPr/>
        </p:nvSpPr>
        <p:spPr>
          <a:xfrm>
            <a:off x="626749" y="1209866"/>
            <a:ext cx="6264493" cy="5549022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GB" sz="1500" dirty="0">
                <a:solidFill>
                  <a:schemeClr val="tx1"/>
                </a:solidFill>
              </a:rPr>
              <a:t>Brownfield land refers to previously developed land that is no longer in use, often left vacant or derelict. These sites may have been used for industrial, commercial, or residential purposes.</a:t>
            </a:r>
          </a:p>
          <a:p>
            <a:pPr algn="l">
              <a:lnSpc>
                <a:spcPct val="120000"/>
              </a:lnSpc>
            </a:pPr>
            <a:endParaRPr lang="en-GB" sz="15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GB" sz="1500" dirty="0">
                <a:solidFill>
                  <a:schemeClr val="tx1"/>
                </a:solidFill>
              </a:rPr>
              <a:t>8% of UK land area is considered Brownfield.  Not all brownfield site are contaminated.  Circa 40% of brownfield sites have contamination. </a:t>
            </a:r>
          </a:p>
          <a:p>
            <a:pPr algn="l">
              <a:lnSpc>
                <a:spcPct val="120000"/>
              </a:lnSpc>
            </a:pPr>
            <a:endParaRPr lang="en-GB" sz="15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GB" sz="1500" dirty="0">
                <a:solidFill>
                  <a:schemeClr val="tx1"/>
                </a:solidFill>
              </a:rPr>
              <a:t>In 2022, it was identified that potentially 1.2million homes can be situated on brownfield land.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16682C-A56C-1351-5D62-4297D264D5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242" y="978344"/>
            <a:ext cx="5300758" cy="587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6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17B94-EA48-7312-9E51-7056BAE52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3FD4E3-046A-84DA-0A30-E385F03F9BA8}"/>
              </a:ext>
            </a:extLst>
          </p:cNvPr>
          <p:cNvSpPr txBox="1"/>
          <p:nvPr/>
        </p:nvSpPr>
        <p:spPr>
          <a:xfrm>
            <a:off x="770013" y="625091"/>
            <a:ext cx="8336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Montserrat" panose="00000500000000000000" pitchFamily="2" charset="0"/>
              </a:rPr>
              <a:t>SuDS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8B50D9-9BE6-50EA-4B41-5C8C9A37A6AA}"/>
              </a:ext>
            </a:extLst>
          </p:cNvPr>
          <p:cNvSpPr txBox="1">
            <a:spLocks/>
          </p:cNvSpPr>
          <p:nvPr/>
        </p:nvSpPr>
        <p:spPr>
          <a:xfrm>
            <a:off x="615276" y="1209866"/>
            <a:ext cx="7051892" cy="5549022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</a:rPr>
              <a:t>Managing surface water runoff in a manner that achieves maximum benefits and creates high quality places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</a:rPr>
              <a:t>Mimics natural drainage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</a:rPr>
              <a:t>The systems should be as shallow as possible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</a:rPr>
              <a:t>Can use infiltration to the ground or be based on attenuation (</a:t>
            </a:r>
            <a:r>
              <a:rPr lang="en-GB" sz="1500" dirty="0" err="1">
                <a:solidFill>
                  <a:schemeClr val="tx1"/>
                </a:solidFill>
              </a:rPr>
              <a:t>ie</a:t>
            </a:r>
            <a:r>
              <a:rPr lang="en-GB" sz="1500" dirty="0">
                <a:solidFill>
                  <a:schemeClr val="tx1"/>
                </a:solidFill>
              </a:rPr>
              <a:t> no or limited infiltration)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</a:rPr>
              <a:t>Should always look for some low level infiltration to achieve “interception” (no runoff from development for majority of rainfall events up to 5mm)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</a:rPr>
              <a:t>SuDS and contaminated land are ideal partners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</a:rPr>
              <a:t>But successful design requires co-operation and good  communication between  designers, contaminated land risk assessors and remediation contractors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BBC70-6227-F652-4A8C-DEA5137C06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39" y="1726239"/>
            <a:ext cx="3734162" cy="3653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C52E63-6544-5CEF-195F-5D8F8B35AD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105" y="5131761"/>
            <a:ext cx="6537884" cy="16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8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3333A-5039-9235-8948-1ACA941BB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4010A0-AEA9-D574-DC8C-00FA5895B0C1}"/>
              </a:ext>
            </a:extLst>
          </p:cNvPr>
          <p:cNvSpPr txBox="1"/>
          <p:nvPr/>
        </p:nvSpPr>
        <p:spPr>
          <a:xfrm>
            <a:off x="770013" y="625091"/>
            <a:ext cx="8336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Montserrat" panose="00000500000000000000" pitchFamily="2" charset="0"/>
              </a:rPr>
              <a:t>SuDS Design is </a:t>
            </a:r>
            <a:r>
              <a:rPr lang="en-GB" sz="3200" b="1" dirty="0">
                <a:latin typeface="Montserrat" panose="00000500000000000000" pitchFamily="2" charset="0"/>
              </a:rPr>
              <a:t>Multi Disciplinary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7B48C69-0ED3-DF24-7C71-1B7068161B54}"/>
              </a:ext>
            </a:extLst>
          </p:cNvPr>
          <p:cNvSpPr txBox="1">
            <a:spLocks/>
          </p:cNvSpPr>
          <p:nvPr/>
        </p:nvSpPr>
        <p:spPr>
          <a:xfrm>
            <a:off x="626749" y="1408093"/>
            <a:ext cx="6264493" cy="5549022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GB" sz="1500" dirty="0">
                <a:solidFill>
                  <a:schemeClr val="tx1"/>
                </a:solidFill>
              </a:rPr>
              <a:t>Civil Engineers</a:t>
            </a:r>
          </a:p>
          <a:p>
            <a:pPr algn="l">
              <a:lnSpc>
                <a:spcPct val="120000"/>
              </a:lnSpc>
            </a:pPr>
            <a:endParaRPr lang="en-GB" sz="15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GB" sz="1500" dirty="0">
                <a:solidFill>
                  <a:schemeClr val="tx1"/>
                </a:solidFill>
              </a:rPr>
              <a:t>Landscape architects</a:t>
            </a:r>
          </a:p>
          <a:p>
            <a:pPr algn="l">
              <a:lnSpc>
                <a:spcPct val="120000"/>
              </a:lnSpc>
            </a:pPr>
            <a:endParaRPr lang="en-GB" sz="15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GB" sz="1500" dirty="0">
                <a:solidFill>
                  <a:schemeClr val="tx1"/>
                </a:solidFill>
              </a:rPr>
              <a:t>Master planners</a:t>
            </a:r>
          </a:p>
          <a:p>
            <a:pPr algn="l">
              <a:lnSpc>
                <a:spcPct val="120000"/>
              </a:lnSpc>
            </a:pPr>
            <a:endParaRPr lang="en-GB" sz="15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GB" sz="1500" dirty="0">
                <a:solidFill>
                  <a:schemeClr val="tx1"/>
                </a:solidFill>
              </a:rPr>
              <a:t>Ecologists</a:t>
            </a:r>
          </a:p>
          <a:p>
            <a:pPr algn="l">
              <a:lnSpc>
                <a:spcPct val="120000"/>
              </a:lnSpc>
            </a:pPr>
            <a:endParaRPr lang="en-GB" sz="15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GB" sz="1500" dirty="0">
                <a:solidFill>
                  <a:schemeClr val="tx1"/>
                </a:solidFill>
              </a:rPr>
              <a:t>Geotechnical engineers/geologists</a:t>
            </a:r>
          </a:p>
          <a:p>
            <a:pPr algn="l">
              <a:lnSpc>
                <a:spcPct val="120000"/>
              </a:lnSpc>
            </a:pPr>
            <a:endParaRPr lang="en-GB" sz="15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GB" sz="1500" dirty="0">
                <a:solidFill>
                  <a:schemeClr val="tx1"/>
                </a:solidFill>
              </a:rPr>
              <a:t>Geoenvironmental engineers</a:t>
            </a:r>
          </a:p>
          <a:p>
            <a:pPr algn="l">
              <a:lnSpc>
                <a:spcPct val="120000"/>
              </a:lnSpc>
            </a:pPr>
            <a:endParaRPr lang="en-GB" sz="15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GB" sz="1500" dirty="0">
                <a:solidFill>
                  <a:schemeClr val="tx1"/>
                </a:solidFill>
              </a:rPr>
              <a:t>Remediation specialists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61E6A8-CDE2-4E77-DA7D-911EE68BF7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100" y="1891189"/>
            <a:ext cx="3835700" cy="4831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65DE61-5305-68D3-3607-D37DA355A75C}"/>
              </a:ext>
            </a:extLst>
          </p:cNvPr>
          <p:cNvSpPr txBox="1"/>
          <p:nvPr/>
        </p:nvSpPr>
        <p:spPr>
          <a:xfrm>
            <a:off x="5074919" y="5843588"/>
            <a:ext cx="273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Montserrat Light" panose="00000400000000000000" pitchFamily="2" charset="0"/>
              </a:rPr>
              <a:t>Landscape – Journal of the Landscape Institute, Winter 2023/24</a:t>
            </a:r>
          </a:p>
        </p:txBody>
      </p:sp>
    </p:spTree>
    <p:extLst>
      <p:ext uri="{BB962C8B-B14F-4D97-AF65-F5344CB8AC3E}">
        <p14:creationId xmlns:p14="http://schemas.microsoft.com/office/powerpoint/2010/main" val="259592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60AE6-7DB7-F041-3B23-04470FF2E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24F300-F56E-8471-8328-A24C00767491}"/>
              </a:ext>
            </a:extLst>
          </p:cNvPr>
          <p:cNvSpPr txBox="1"/>
          <p:nvPr/>
        </p:nvSpPr>
        <p:spPr>
          <a:xfrm>
            <a:off x="770013" y="625091"/>
            <a:ext cx="8336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Montserrat" panose="00000500000000000000" pitchFamily="2" charset="0"/>
              </a:rPr>
              <a:t>Myths abut </a:t>
            </a:r>
            <a:r>
              <a:rPr lang="en-GB" sz="3200" b="1" dirty="0">
                <a:latin typeface="Montserrat" panose="00000500000000000000" pitchFamily="2" charset="0"/>
              </a:rPr>
              <a:t>SuDS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A6C9-A1ED-30AB-431A-EE08B5F2B101}"/>
              </a:ext>
            </a:extLst>
          </p:cNvPr>
          <p:cNvSpPr txBox="1">
            <a:spLocks/>
          </p:cNvSpPr>
          <p:nvPr/>
        </p:nvSpPr>
        <p:spPr>
          <a:xfrm>
            <a:off x="770013" y="2026281"/>
            <a:ext cx="6264493" cy="5549022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GB" sz="1500" dirty="0">
                <a:solidFill>
                  <a:schemeClr val="tx1"/>
                </a:solidFill>
              </a:rPr>
              <a:t>SuDS cannot be used on 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</a:rPr>
              <a:t>contaminated sites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</a:rPr>
              <a:t>Sloping sites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</a:rPr>
              <a:t>High density development or urban sites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</a:rPr>
              <a:t>Flat sites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</a:rPr>
              <a:t>Sites with high groundwater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</a:rPr>
              <a:t>Small sites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</a:rPr>
              <a:t>SuDS are expensive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</a:rPr>
              <a:t>SuDS need a lot of land take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</a:rPr>
              <a:t>Cannot use infiltration close to buildings (&lt;5m)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EBE7F-172E-F37F-0F8A-48C3548DE9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232" y="2044141"/>
            <a:ext cx="2949262" cy="4423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A18C5-FF1F-80C9-9795-044CE283A5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333" y="2044141"/>
            <a:ext cx="2949262" cy="44238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1DB8D7-5D38-B72B-20A2-1ABA16C69D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41" y="1976100"/>
            <a:ext cx="3194581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3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AA917-519F-0DD6-D48B-BD1BED343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69861A-1D25-20F3-DFA8-5132212939E3}"/>
              </a:ext>
            </a:extLst>
          </p:cNvPr>
          <p:cNvSpPr txBox="1"/>
          <p:nvPr/>
        </p:nvSpPr>
        <p:spPr>
          <a:xfrm>
            <a:off x="770013" y="625091"/>
            <a:ext cx="8336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Montserrat" panose="00000500000000000000" pitchFamily="2" charset="0"/>
              </a:rPr>
              <a:t>Where can we use </a:t>
            </a:r>
            <a:r>
              <a:rPr lang="en-GB" sz="3200" b="1" dirty="0">
                <a:latin typeface="Montserrat" panose="00000500000000000000" pitchFamily="2" charset="0"/>
              </a:rPr>
              <a:t>SuDS </a:t>
            </a:r>
            <a:endParaRPr lang="en-GB" sz="3200" dirty="0">
              <a:latin typeface="Montserrat" panose="00000500000000000000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E45815E-50F4-5196-E84C-B1984965B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405" y="2971873"/>
            <a:ext cx="8519461" cy="2699634"/>
          </a:xfrm>
          <a:ln w="34925">
            <a:solidFill>
              <a:srgbClr val="92D05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SuDS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can be designed into all sites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Not all benefits may be fully realised –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SuDS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is not the only thing developers have to consider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Multi functional spaces and pervious surfaces allow use in high density developments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Most schemes end up using a combination of landscape and engineered features (and pipes!)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Manual explains how to design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SuDS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into contaminated, high density, sloping, flat, small and other sites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Use rigorous engineering analysis and judgement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Can infiltrate up to 1m from buildings (with correct design and assessment)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7438FCA-DA4F-2FCA-F8B0-403C2FF5C7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824707"/>
              </p:ext>
            </p:extLst>
          </p:nvPr>
        </p:nvGraphicFramePr>
        <p:xfrm>
          <a:off x="4860580" y="1816395"/>
          <a:ext cx="1278586" cy="1174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2" imgW="1409400" imgH="1295280" progId="CorelPHOTOPAINT.Image.16">
                  <p:embed/>
                </p:oleObj>
              </mc:Choice>
              <mc:Fallback>
                <p:oleObj name="PHOTO-PAINT" r:id="rId2" imgW="1409400" imgH="1295280" progId="CorelPHOTOPAINT.Image.16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7438FCA-DA4F-2FCA-F8B0-403C2FF5C7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60580" y="1816395"/>
                        <a:ext cx="1278586" cy="1174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8C5071-010B-59B6-5D38-D1DCDEFCA9B7}"/>
              </a:ext>
            </a:extLst>
          </p:cNvPr>
          <p:cNvCxnSpPr/>
          <p:nvPr/>
        </p:nvCxnSpPr>
        <p:spPr>
          <a:xfrm>
            <a:off x="4727538" y="2971873"/>
            <a:ext cx="1464943" cy="0"/>
          </a:xfrm>
          <a:prstGeom prst="line">
            <a:avLst/>
          </a:prstGeom>
          <a:ln w="349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Callout 7">
            <a:extLst>
              <a:ext uri="{FF2B5EF4-FFF2-40B4-BE49-F238E27FC236}">
                <a16:creationId xmlns:a16="http://schemas.microsoft.com/office/drawing/2014/main" id="{68B79196-C9B3-9917-F225-E9AF9158C6CF}"/>
              </a:ext>
            </a:extLst>
          </p:cNvPr>
          <p:cNvSpPr/>
          <p:nvPr/>
        </p:nvSpPr>
        <p:spPr>
          <a:xfrm>
            <a:off x="2410101" y="1897788"/>
            <a:ext cx="1952435" cy="658731"/>
          </a:xfrm>
          <a:prstGeom prst="wedgeEllipseCallout">
            <a:avLst>
              <a:gd name="adj1" fmla="val 82485"/>
              <a:gd name="adj2" fmla="val 82205"/>
            </a:avLst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9EA3C0-D616-A2D0-BBDC-2B62B15EBBF8}"/>
              </a:ext>
            </a:extLst>
          </p:cNvPr>
          <p:cNvSpPr txBox="1"/>
          <p:nvPr/>
        </p:nvSpPr>
        <p:spPr>
          <a:xfrm>
            <a:off x="2702410" y="2020662"/>
            <a:ext cx="168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Everywhere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8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BF29C-CDEC-18A0-EBBB-F8332A2DB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770044-08EE-75E7-F9F9-E595FEC035FC}"/>
              </a:ext>
            </a:extLst>
          </p:cNvPr>
          <p:cNvSpPr txBox="1"/>
          <p:nvPr/>
        </p:nvSpPr>
        <p:spPr>
          <a:xfrm>
            <a:off x="770013" y="625091"/>
            <a:ext cx="8336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Montserrat" panose="00000500000000000000" pitchFamily="2" charset="0"/>
              </a:rPr>
              <a:t>Brownfield design </a:t>
            </a:r>
            <a:r>
              <a:rPr lang="en-GB" sz="3200" b="1" dirty="0">
                <a:latin typeface="Montserrat" panose="00000500000000000000" pitchFamily="2" charset="0"/>
              </a:rPr>
              <a:t>considerations </a:t>
            </a:r>
            <a:endParaRPr lang="en-GB" sz="3200" dirty="0">
              <a:latin typeface="Montserrat" panose="00000500000000000000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DFE368-23B0-C306-160C-AAD65BDED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2" y="2026920"/>
            <a:ext cx="3712978" cy="4556760"/>
          </a:xfrm>
        </p:spPr>
        <p:txBody>
          <a:bodyPr/>
          <a:lstStyle/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Is it Contaminated???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Groundwater protection – mobilising contamination in the ground or pollution from the surface water runoff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Effect of contaminants on materials used in </a:t>
            </a:r>
            <a:r>
              <a:rPr lang="en-GB" sz="1400" dirty="0" err="1">
                <a:solidFill>
                  <a:schemeClr val="tx1"/>
                </a:solidFill>
                <a:latin typeface="Montserrat" panose="00000500000000000000" pitchFamily="50" charset="0"/>
              </a:rPr>
              <a:t>SuDS</a:t>
            </a: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 (plastic geomembranes and plastic storage tanks)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Integration of </a:t>
            </a:r>
            <a:r>
              <a:rPr lang="en-GB" sz="1400" dirty="0" err="1">
                <a:solidFill>
                  <a:schemeClr val="tx1"/>
                </a:solidFill>
                <a:latin typeface="Montserrat" panose="00000500000000000000" pitchFamily="50" charset="0"/>
              </a:rPr>
              <a:t>SuDS</a:t>
            </a: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 and remediation design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GB" sz="1400" dirty="0">
                <a:solidFill>
                  <a:schemeClr val="tx1"/>
                </a:solidFill>
                <a:latin typeface="Montserrat" panose="00000500000000000000" pitchFamily="50" charset="0"/>
              </a:rPr>
              <a:t>Infiltration tests and interpretation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8E8229-AE24-BF68-DD15-895F434B29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205" y="2026920"/>
            <a:ext cx="7540034" cy="39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47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4E4D5-B59E-FDE6-48E1-04F178943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AB19D6-6927-E97D-1A88-C181B2AE6243}"/>
              </a:ext>
            </a:extLst>
          </p:cNvPr>
          <p:cNvSpPr txBox="1">
            <a:spLocks/>
          </p:cNvSpPr>
          <p:nvPr/>
        </p:nvSpPr>
        <p:spPr>
          <a:xfrm>
            <a:off x="2479197" y="1414503"/>
            <a:ext cx="2092804" cy="768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r>
              <a:rPr lang="en-GB" sz="3200" b="1" dirty="0" err="1">
                <a:solidFill>
                  <a:srgbClr val="5C98A3"/>
                </a:solidFill>
                <a:latin typeface="Montserrat Light" panose="00000400000000000000" pitchFamily="2" charset="0"/>
              </a:rPr>
              <a:t>SuDS</a:t>
            </a:r>
            <a:endParaRPr lang="en-GB" sz="3200" b="1" dirty="0">
              <a:solidFill>
                <a:srgbClr val="5C98A3"/>
              </a:solidFill>
              <a:latin typeface="Montserrat Light" panose="000004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9A5150-B8E5-D708-CA9D-113F326C23AC}"/>
              </a:ext>
            </a:extLst>
          </p:cNvPr>
          <p:cNvSpPr txBox="1">
            <a:spLocks/>
          </p:cNvSpPr>
          <p:nvPr/>
        </p:nvSpPr>
        <p:spPr>
          <a:xfrm>
            <a:off x="7721202" y="1414503"/>
            <a:ext cx="2821780" cy="768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5C98A3"/>
                </a:solidFill>
                <a:latin typeface="Montserrat Light" panose="00000400000000000000" pitchFamily="2" charset="0"/>
              </a:rPr>
              <a:t>Not </a:t>
            </a:r>
            <a:r>
              <a:rPr lang="en-GB" sz="3200" b="1" dirty="0" err="1">
                <a:solidFill>
                  <a:srgbClr val="5C98A3"/>
                </a:solidFill>
                <a:latin typeface="Montserrat Light" panose="00000400000000000000" pitchFamily="2" charset="0"/>
              </a:rPr>
              <a:t>SuDS</a:t>
            </a:r>
            <a:endParaRPr lang="en-GB" sz="3200" b="1" dirty="0">
              <a:solidFill>
                <a:srgbClr val="5C98A3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85D330-939A-E2D9-0750-C18C7E3278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256" y="2689474"/>
            <a:ext cx="5295900" cy="3971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87416E-99D3-4F9B-2436-F3D78A54D4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46" y="2686969"/>
            <a:ext cx="2980823" cy="39744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36E16C-0992-DE9F-96E6-345063DF7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256" y="2689474"/>
            <a:ext cx="5295900" cy="3971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C0D3CF-36D0-DC6C-2FB0-E2AA076A09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151" y="2686969"/>
            <a:ext cx="2978944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9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I_Presentation_Template_v2" id="{88897330-F878-034E-AC92-40707E2116AB}" vid="{25B88F59-0FA4-4446-8580-ECC959375CBB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ab4b56-2a27-4613-a447-ed502cb00575">
      <Terms xmlns="http://schemas.microsoft.com/office/infopath/2007/PartnerControls"/>
    </lcf76f155ced4ddcb4097134ff3c332f>
    <TaxCatchAll xmlns="c46d4178-b66d-4d12-83d4-d616075ceafe" xsi:nil="true"/>
    <FolderSize xmlns="97ab4b56-2a27-4613-a447-ed502cb0057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074B315B19CA40ACA8FC25ED284B52" ma:contentTypeVersion="16" ma:contentTypeDescription="Create a new document." ma:contentTypeScope="" ma:versionID="c4e08f7d668f8a0a0b495017f74a9f8c">
  <xsd:schema xmlns:xsd="http://www.w3.org/2001/XMLSchema" xmlns:xs="http://www.w3.org/2001/XMLSchema" xmlns:p="http://schemas.microsoft.com/office/2006/metadata/properties" xmlns:ns2="97ab4b56-2a27-4613-a447-ed502cb00575" xmlns:ns3="c46d4178-b66d-4d12-83d4-d616075ceafe" targetNamespace="http://schemas.microsoft.com/office/2006/metadata/properties" ma:root="true" ma:fieldsID="5977ff3f2c3d673334ad8b42a9e245e7" ns2:_="" ns3:_="">
    <xsd:import namespace="97ab4b56-2a27-4613-a447-ed502cb00575"/>
    <xsd:import namespace="c46d4178-b66d-4d12-83d4-d616075cea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FolderSiz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b4b56-2a27-4613-a447-ed502cb005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7312d2c-9ce8-45b0-a722-8e025dbd1f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olderSize" ma:index="23" nillable="true" ma:displayName="Folder Size" ma:format="Dropdown" ma:internalName="FolderSiz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d4178-b66d-4d12-83d4-d616075ceaf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227c9a-0dd7-4478-af32-3062c85887a7}" ma:internalName="TaxCatchAll" ma:showField="CatchAllData" ma:web="c46d4178-b66d-4d12-83d4-d616075cea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7FA369-ECC9-43FE-9AA1-586FE604C512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c075ba30-43e5-4765-b7de-83e7aeb6c449"/>
    <ds:schemaRef ds:uri="f58e2810-e789-4163-b575-c80b29dafcee"/>
    <ds:schemaRef ds:uri="97ab4b56-2a27-4613-a447-ed502cb00575"/>
    <ds:schemaRef ds:uri="c46d4178-b66d-4d12-83d4-d616075ceafe"/>
  </ds:schemaRefs>
</ds:datastoreItem>
</file>

<file path=customXml/itemProps2.xml><?xml version="1.0" encoding="utf-8"?>
<ds:datastoreItem xmlns:ds="http://schemas.openxmlformats.org/officeDocument/2006/customXml" ds:itemID="{4D7870D4-3ABB-4907-AE06-16DE79D3AD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ab4b56-2a27-4613-a447-ed502cb00575"/>
    <ds:schemaRef ds:uri="c46d4178-b66d-4d12-83d4-d616075cea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9D8E0C-3976-4F3E-98E1-CF38A4B207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STRI_Presentation_Template_v2</Template>
  <TotalTime>1509</TotalTime>
  <Words>778</Words>
  <Application>Microsoft Office PowerPoint</Application>
  <PresentationFormat>Widescreen</PresentationFormat>
  <Paragraphs>100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Montserrat</vt:lpstr>
      <vt:lpstr>Montserrat Hairline</vt:lpstr>
      <vt:lpstr>Montserrat Light</vt:lpstr>
      <vt:lpstr>Montserrat Medium</vt:lpstr>
      <vt:lpstr>Office Theme</vt:lpstr>
      <vt:lpstr>2_Custom Design</vt:lpstr>
      <vt:lpstr>1_Custom Design</vt:lpstr>
      <vt:lpstr>Custom Design</vt:lpstr>
      <vt:lpstr>PHOTO-PAINT</vt:lpstr>
      <vt:lpstr>Unlocking Brownfield Sites with SuDS –  FloodEx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Rayner</dc:creator>
  <cp:lastModifiedBy>Aidan Carter</cp:lastModifiedBy>
  <cp:revision>27</cp:revision>
  <cp:lastPrinted>2024-11-18T11:26:22Z</cp:lastPrinted>
  <dcterms:created xsi:type="dcterms:W3CDTF">2022-01-10T11:04:36Z</dcterms:created>
  <dcterms:modified xsi:type="dcterms:W3CDTF">2024-12-03T14:21:05Z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0x010100A3074B315B19CA40ACA8FC25ED284B52</vt:lpwstr>
  </property>
  <property fmtid="{D5CDD505-2E9C-101B-9397-08002B2CF9AE}" pid="3" name="MediaServiceImageTags">
    <vt:lpwstr/>
  </property>
  <property fmtid="{D5CDD505-2E9C-101B-9397-08002B2CF9AE}" pid="4" name="_dlc_DocIdItemGuid">
    <vt:lpwstr>129eb651-150a-4de8-a8ca-9cb2ce5c6a71</vt:lpwstr>
  </property>
</Properties>
</file>