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6" r:id="rId1"/>
  </p:sldMasterIdLst>
  <p:notesMasterIdLst>
    <p:notesMasterId r:id="rId17"/>
  </p:notesMasterIdLst>
  <p:handoutMasterIdLst>
    <p:handoutMasterId r:id="rId18"/>
  </p:handoutMasterIdLst>
  <p:sldIdLst>
    <p:sldId id="1886" r:id="rId2"/>
    <p:sldId id="1882" r:id="rId3"/>
    <p:sldId id="259" r:id="rId4"/>
    <p:sldId id="1887" r:id="rId5"/>
    <p:sldId id="1888" r:id="rId6"/>
    <p:sldId id="1899" r:id="rId7"/>
    <p:sldId id="1890" r:id="rId8"/>
    <p:sldId id="1900" r:id="rId9"/>
    <p:sldId id="1895" r:id="rId10"/>
    <p:sldId id="1896" r:id="rId11"/>
    <p:sldId id="1897" r:id="rId12"/>
    <p:sldId id="1889" r:id="rId13"/>
    <p:sldId id="1893" r:id="rId14"/>
    <p:sldId id="1894" r:id="rId15"/>
    <p:sldId id="1782" r:id="rId16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Navarro" initials="AN" lastIdx="3" clrIdx="0">
    <p:extLst>
      <p:ext uri="{19B8F6BF-5375-455C-9EA6-DF929625EA0E}">
        <p15:presenceInfo xmlns:p15="http://schemas.microsoft.com/office/powerpoint/2012/main" userId="S::Alex.Navarro@ads-pipe.com::68b961fb-c2b2-425b-9034-c38f3f63b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228848"/>
    <a:srgbClr val="96C950"/>
    <a:srgbClr val="F1B434"/>
    <a:srgbClr val="64CCC9"/>
    <a:srgbClr val="38529A"/>
    <a:srgbClr val="215732"/>
    <a:srgbClr val="00A0CC"/>
    <a:srgbClr val="00C6FD"/>
    <a:srgbClr val="0EA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9559C-C8FC-4BE4-99AB-FA6473F7B837}" v="302" dt="2024-11-20T17:10:04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74359" autoAdjust="0"/>
  </p:normalViewPr>
  <p:slideViewPr>
    <p:cSldViewPr snapToGrid="0">
      <p:cViewPr varScale="1">
        <p:scale>
          <a:sx n="58" d="100"/>
          <a:sy n="58" d="100"/>
        </p:scale>
        <p:origin x="179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5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8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79FFC-895B-4F42-B00A-51592FE5403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F1C5-0FD0-FD43-920E-069C8B62E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“Mimicking Nature” is the fundamental basis upon which </a:t>
            </a:r>
            <a:r>
              <a:rPr lang="en-US" dirty="0" err="1"/>
              <a:t>SuDS</a:t>
            </a:r>
            <a:r>
              <a:rPr lang="en-US" dirty="0"/>
              <a:t> is built.</a:t>
            </a:r>
          </a:p>
          <a:p>
            <a:r>
              <a:rPr lang="en-US" dirty="0"/>
              <a:t> Runoff dealt with as close as possible to where rainfall lands, i.e. on the surface.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1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EB16B3F-243C-4017-9F9B-DFF5962FA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AD1438-A840-41B3-B79F-113E1FD7CB99}" type="slidenum">
              <a:rPr lang="en-CA" altLang="en-US" smtClean="0"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ea typeface="ヒラギノ角ゴ Pro W3"/>
              <a:cs typeface="ヒラギノ角ゴ Pro W3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EA6EB68-827E-4A01-85F2-3C3DEA175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7E45489-498E-4494-829B-49B60B6F9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70" algn="l"/>
                <a:tab pos="6400064" algn="l"/>
                <a:tab pos="7314359" algn="l"/>
                <a:tab pos="8228653" algn="l"/>
                <a:tab pos="9142948" algn="l"/>
                <a:tab pos="10057243" algn="l"/>
              </a:tabLst>
            </a:pPr>
            <a:r>
              <a:rPr lang="en-US" sz="12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is usually the cost of land that motivates a developer or engineer to design a subsurface system</a:t>
            </a:r>
            <a:r>
              <a:rPr lang="en-US" sz="1200" b="1" dirty="0">
                <a:latin typeface="Arial" charset="0"/>
                <a:cs typeface="Arial" charset="0"/>
              </a:rPr>
              <a:t>.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70" algn="l"/>
                <a:tab pos="6400064" algn="l"/>
                <a:tab pos="7314359" algn="l"/>
                <a:tab pos="8228653" algn="l"/>
                <a:tab pos="9142948" algn="l"/>
                <a:tab pos="10057243" algn="l"/>
              </a:tabLs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Ponds may fall out of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favour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for other reasons such as:</a:t>
            </a:r>
          </a:p>
          <a:p>
            <a:pPr>
              <a:spcBef>
                <a:spcPts val="450"/>
              </a:spcBef>
              <a:buFont typeface="Arial" charset="0"/>
              <a:buChar char="•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70" algn="l"/>
                <a:tab pos="6400064" algn="l"/>
                <a:tab pos="7314359" algn="l"/>
                <a:tab pos="8228653" algn="l"/>
                <a:tab pos="9142948" algn="l"/>
                <a:tab pos="10057243" algn="l"/>
              </a:tabLs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can be quite ugly as debris, shopping carts and slope erosion deteriorate the pond</a:t>
            </a:r>
          </a:p>
          <a:p>
            <a:pPr>
              <a:spcBef>
                <a:spcPts val="450"/>
              </a:spcBef>
              <a:buFont typeface="Arial" charset="0"/>
              <a:buChar char="•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70" algn="l"/>
                <a:tab pos="6400064" algn="l"/>
                <a:tab pos="7314359" algn="l"/>
                <a:tab pos="8228653" algn="l"/>
                <a:tab pos="9142948" algn="l"/>
                <a:tab pos="10057243" algn="l"/>
              </a:tabLst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cars have driven into ponds and children have drowned in ponds.  They can be a safety hazard and can drive insurance costs up</a:t>
            </a:r>
          </a:p>
          <a:p>
            <a:pPr>
              <a:spcBef>
                <a:spcPts val="450"/>
              </a:spcBef>
              <a:buFont typeface="Arial" charset="0"/>
              <a:buChar char="•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70" algn="l"/>
                <a:tab pos="6400064" algn="l"/>
                <a:tab pos="7314359" algn="l"/>
                <a:tab pos="8228653" algn="l"/>
                <a:tab pos="9142948" algn="l"/>
                <a:tab pos="10057243" algn="l"/>
              </a:tabLst>
            </a:pPr>
            <a:r>
              <a:rPr lang="en-US" sz="12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aquatic insects including mosquitos can become an issue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Historically, drainage has focused on hydraulic and structural performance. </a:t>
            </a:r>
          </a:p>
          <a:p>
            <a:r>
              <a:rPr lang="en-US" dirty="0"/>
              <a:t>This is where education and expertise exists in abundance.</a:t>
            </a:r>
          </a:p>
          <a:p>
            <a:r>
              <a:rPr lang="en-US" dirty="0"/>
              <a:t>Nevertheless, Compliances with Standards, Certifications and Approvals is not always defined or enforced.</a:t>
            </a:r>
          </a:p>
          <a:p>
            <a:r>
              <a:rPr lang="en-US" dirty="0"/>
              <a:t>Water Quality &amp; aspects of pollution mitigation is understood less well across the supply chain.</a:t>
            </a:r>
          </a:p>
          <a:p>
            <a:r>
              <a:rPr lang="en-US" dirty="0"/>
              <a:t>We now need joined-up designs considering water quantity and water quality.</a:t>
            </a:r>
          </a:p>
          <a:p>
            <a:r>
              <a:rPr lang="en-US" dirty="0"/>
              <a:t>This requires an understanding of the nuances and inter-relationships between these areas.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F1C5-0FD0-FD43-920E-069C8B62E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2225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0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1475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008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6027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8812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9151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262F7B-535F-2642-ABFA-BCFBC8ABE170}"/>
              </a:ext>
            </a:extLst>
          </p:cNvPr>
          <p:cNvSpPr/>
          <p:nvPr userDrawn="1"/>
        </p:nvSpPr>
        <p:spPr>
          <a:xfrm>
            <a:off x="0" y="0"/>
            <a:ext cx="12302836" cy="6954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2ECCA-E824-5E49-BAD0-4EAFD46A5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798" y="6411835"/>
            <a:ext cx="806002" cy="26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7936B-7D89-C449-81EF-3323CF1D2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82700" cy="3594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DC4466-F832-FE40-96DE-DE8F3952F7CD}"/>
              </a:ext>
            </a:extLst>
          </p:cNvPr>
          <p:cNvSpPr/>
          <p:nvPr userDrawn="1"/>
        </p:nvSpPr>
        <p:spPr>
          <a:xfrm>
            <a:off x="11636388" y="6388408"/>
            <a:ext cx="303418" cy="30341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7B633B-BA26-ED41-B7FF-A47678575929}"/>
              </a:ext>
            </a:extLst>
          </p:cNvPr>
          <p:cNvSpPr txBox="1">
            <a:spLocks/>
          </p:cNvSpPr>
          <p:nvPr userDrawn="1"/>
        </p:nvSpPr>
        <p:spPr>
          <a:xfrm>
            <a:off x="11596338" y="6356350"/>
            <a:ext cx="373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DF8E673-E789-6042-AC84-E9F5F2C7A0D5}" type="slidenum">
              <a:rPr lang="en-US" sz="1000" b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13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110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9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9269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8855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5820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08C52-A738-7A41-8C3B-D3E0D8860C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7919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B1DC710-AEB4-B642-9FCE-A36E29C9F7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691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2606536-5D04-944F-8D97-52004ACD1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163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758F185-5B15-514D-B707-D3189A6EB2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2635" y="2354428"/>
            <a:ext cx="2095200" cy="1508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3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2135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7560D5-5915-E646-8186-EFC88ABD09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502" y="2397072"/>
            <a:ext cx="2437200" cy="3463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48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CE784B-CAC5-934D-9263-E9DFD1D13F15}"/>
              </a:ext>
            </a:extLst>
          </p:cNvPr>
          <p:cNvSpPr/>
          <p:nvPr userDrawn="1"/>
        </p:nvSpPr>
        <p:spPr>
          <a:xfrm>
            <a:off x="11636388" y="6388408"/>
            <a:ext cx="303418" cy="30341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86D28B-2E6D-194C-A298-3E39C22B7908}"/>
              </a:ext>
            </a:extLst>
          </p:cNvPr>
          <p:cNvSpPr txBox="1">
            <a:spLocks/>
          </p:cNvSpPr>
          <p:nvPr userDrawn="1"/>
        </p:nvSpPr>
        <p:spPr>
          <a:xfrm>
            <a:off x="11596338" y="6356350"/>
            <a:ext cx="373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DF8E673-E789-6042-AC84-E9F5F2C7A0D5}" type="slidenum">
              <a:rPr lang="en-US" sz="1000" b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262F7B-535F-2642-ABFA-BCFBC8ABE170}"/>
              </a:ext>
            </a:extLst>
          </p:cNvPr>
          <p:cNvSpPr/>
          <p:nvPr userDrawn="1"/>
        </p:nvSpPr>
        <p:spPr>
          <a:xfrm>
            <a:off x="0" y="0"/>
            <a:ext cx="12302836" cy="6954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2ECCA-E824-5E49-BAD0-4EAFD46A5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798" y="6411835"/>
            <a:ext cx="806002" cy="262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DC4466-F832-FE40-96DE-DE8F3952F7CD}"/>
              </a:ext>
            </a:extLst>
          </p:cNvPr>
          <p:cNvSpPr/>
          <p:nvPr userDrawn="1"/>
        </p:nvSpPr>
        <p:spPr>
          <a:xfrm>
            <a:off x="11636388" y="6388408"/>
            <a:ext cx="303418" cy="30341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7B633B-BA26-ED41-B7FF-A47678575929}"/>
              </a:ext>
            </a:extLst>
          </p:cNvPr>
          <p:cNvSpPr txBox="1">
            <a:spLocks/>
          </p:cNvSpPr>
          <p:nvPr userDrawn="1"/>
        </p:nvSpPr>
        <p:spPr>
          <a:xfrm>
            <a:off x="11596338" y="6356350"/>
            <a:ext cx="373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DF8E673-E789-6042-AC84-E9F5F2C7A0D5}" type="slidenum">
              <a:rPr lang="en-US" sz="1000" b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1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39DC04-DAAA-394C-B80B-14A13A99F9AA}"/>
              </a:ext>
            </a:extLst>
          </p:cNvPr>
          <p:cNvSpPr/>
          <p:nvPr userDrawn="1"/>
        </p:nvSpPr>
        <p:spPr>
          <a:xfrm>
            <a:off x="11636388" y="6388408"/>
            <a:ext cx="303418" cy="30341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3825C-010B-0249-B5B0-73511F22533A}"/>
              </a:ext>
            </a:extLst>
          </p:cNvPr>
          <p:cNvSpPr txBox="1">
            <a:spLocks/>
          </p:cNvSpPr>
          <p:nvPr userDrawn="1"/>
        </p:nvSpPr>
        <p:spPr>
          <a:xfrm>
            <a:off x="11596338" y="6356350"/>
            <a:ext cx="373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DF8E673-E789-6042-AC84-E9F5F2C7A0D5}" type="slidenum">
              <a:rPr lang="en-US" sz="1000" b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79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27A23C-1F1A-C143-AB23-886104D8E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858" y="3105953"/>
            <a:ext cx="2264400" cy="39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7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6CD6A9-984D-BC46-8425-6A3E351A3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2872" y="1769840"/>
            <a:ext cx="1897199" cy="3225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21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D945A1-EB40-EC45-A526-218B27763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8863" y="4201801"/>
            <a:ext cx="2253600" cy="39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573B3D7-CF3E-B646-A105-310CD0C8F9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6590" y="2999827"/>
            <a:ext cx="2253600" cy="39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0755A6F-1807-C44C-A5AB-F712208D04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7575" y="4220214"/>
            <a:ext cx="2253600" cy="39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5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E5BB94-5F11-D948-83EA-DBF8144A3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39679" y="1505368"/>
            <a:ext cx="1890000" cy="33443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6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55F31E-8AE4-EC4B-89A0-277F45D8AF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6447" y="2124000"/>
            <a:ext cx="2750400" cy="473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4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B5086D-7F05-E343-A183-BAF7F8990D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9923" y="2057729"/>
            <a:ext cx="3384000" cy="21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5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EAB6E0-3F33-334F-ADE1-08C010C7D3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5833" y="2072319"/>
            <a:ext cx="3384000" cy="21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3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F9FB28-4578-2740-B0F7-D478F92F0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646" y="1865313"/>
            <a:ext cx="3384000" cy="21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2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F5B008-13FD-FC46-A49C-C66855C7A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6361" y="2118584"/>
            <a:ext cx="3384000" cy="21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44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F73148-D626-D840-A02C-ACAC6A4A83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4611" y="2395725"/>
            <a:ext cx="2844000" cy="2844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88A5F2-7972-CF41-8ECC-7666530FFB52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269273" y="6409330"/>
            <a:ext cx="772449" cy="2520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D8F9AC-67F6-984E-BC93-435169FACF8F}"/>
              </a:ext>
            </a:extLst>
          </p:cNvPr>
          <p:cNvSpPr/>
          <p:nvPr userDrawn="1"/>
        </p:nvSpPr>
        <p:spPr>
          <a:xfrm>
            <a:off x="11636388" y="6388408"/>
            <a:ext cx="303418" cy="30341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E7F1-432B-6345-9985-D56EA2CED935}"/>
              </a:ext>
            </a:extLst>
          </p:cNvPr>
          <p:cNvSpPr txBox="1">
            <a:spLocks/>
          </p:cNvSpPr>
          <p:nvPr userDrawn="1"/>
        </p:nvSpPr>
        <p:spPr>
          <a:xfrm>
            <a:off x="11596338" y="6356350"/>
            <a:ext cx="373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DF8E673-E789-6042-AC84-E9F5F2C7A0D5}" type="slidenum">
              <a:rPr lang="en-US" sz="1000" b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78" r:id="rId2"/>
    <p:sldLayoutId id="2147483779" r:id="rId3"/>
    <p:sldLayoutId id="2147483667" r:id="rId4"/>
    <p:sldLayoutId id="2147483735" r:id="rId5"/>
    <p:sldLayoutId id="2147483766" r:id="rId6"/>
    <p:sldLayoutId id="2147483670" r:id="rId7"/>
    <p:sldLayoutId id="2147483681" r:id="rId8"/>
    <p:sldLayoutId id="2147483714" r:id="rId9"/>
    <p:sldLayoutId id="214748371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69" r:id="rId26"/>
    <p:sldLayoutId id="2147483752" r:id="rId27"/>
    <p:sldLayoutId id="2147483770" r:id="rId28"/>
    <p:sldLayoutId id="2147483754" r:id="rId29"/>
    <p:sldLayoutId id="2147483755" r:id="rId30"/>
    <p:sldLayoutId id="2147483767" r:id="rId31"/>
    <p:sldLayoutId id="2147483768" r:id="rId32"/>
    <p:sldLayoutId id="2147483771" r:id="rId33"/>
    <p:sldLayoutId id="2147483772" r:id="rId34"/>
    <p:sldLayoutId id="2147483773" r:id="rId35"/>
    <p:sldLayoutId id="2147483774" r:id="rId36"/>
    <p:sldLayoutId id="2147483762" r:id="rId37"/>
    <p:sldLayoutId id="2147483775" r:id="rId38"/>
    <p:sldLayoutId id="2147483776" r:id="rId39"/>
    <p:sldLayoutId id="214748378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video" Target="file:///C:\Documents%20and%20Settings\rlemire\My%20Documents\stormtech_animation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8903" y="2224842"/>
            <a:ext cx="65413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Standards, Certifications and Approvals for proprietary below ground </a:t>
            </a:r>
            <a:r>
              <a:rPr lang="en-US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SuDS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attenuation assets </a:t>
            </a:r>
          </a:p>
          <a:p>
            <a:pPr algn="ctr"/>
            <a:r>
              <a:rPr lang="en-GB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they really do what it says on the tin?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F28A4C2-814A-DB45-8736-DB8CE6B3EBBE}"/>
              </a:ext>
            </a:extLst>
          </p:cNvPr>
          <p:cNvSpPr/>
          <p:nvPr/>
        </p:nvSpPr>
        <p:spPr>
          <a:xfrm>
            <a:off x="5270180" y="0"/>
            <a:ext cx="6921820" cy="6858747"/>
          </a:xfrm>
          <a:custGeom>
            <a:avLst/>
            <a:gdLst>
              <a:gd name="connsiteX0" fmla="*/ 2451100 w 3911600"/>
              <a:gd name="connsiteY0" fmla="*/ 0 h 6896100"/>
              <a:gd name="connsiteX1" fmla="*/ 0 w 3911600"/>
              <a:gd name="connsiteY1" fmla="*/ 6896100 h 6896100"/>
              <a:gd name="connsiteX2" fmla="*/ 3911600 w 3911600"/>
              <a:gd name="connsiteY2" fmla="*/ 6896100 h 6896100"/>
              <a:gd name="connsiteX3" fmla="*/ 3911600 w 3911600"/>
              <a:gd name="connsiteY3" fmla="*/ 0 h 6896100"/>
              <a:gd name="connsiteX4" fmla="*/ 2451100 w 3911600"/>
              <a:gd name="connsiteY4" fmla="*/ 0 h 6896100"/>
              <a:gd name="connsiteX0" fmla="*/ 2451100 w 3911600"/>
              <a:gd name="connsiteY0" fmla="*/ 0 h 6896100"/>
              <a:gd name="connsiteX1" fmla="*/ 1519076 w 3911600"/>
              <a:gd name="connsiteY1" fmla="*/ 40640 h 6896100"/>
              <a:gd name="connsiteX2" fmla="*/ 0 w 3911600"/>
              <a:gd name="connsiteY2" fmla="*/ 6896100 h 6896100"/>
              <a:gd name="connsiteX3" fmla="*/ 3911600 w 3911600"/>
              <a:gd name="connsiteY3" fmla="*/ 6896100 h 6896100"/>
              <a:gd name="connsiteX4" fmla="*/ 3911600 w 3911600"/>
              <a:gd name="connsiteY4" fmla="*/ 0 h 6896100"/>
              <a:gd name="connsiteX5" fmla="*/ 2451100 w 3911600"/>
              <a:gd name="connsiteY5" fmla="*/ 0 h 6896100"/>
              <a:gd name="connsiteX0" fmla="*/ 3113066 w 4573566"/>
              <a:gd name="connsiteY0" fmla="*/ 0 h 6896100"/>
              <a:gd name="connsiteX1" fmla="*/ 0 w 4573566"/>
              <a:gd name="connsiteY1" fmla="*/ 27094 h 6896100"/>
              <a:gd name="connsiteX2" fmla="*/ 661966 w 4573566"/>
              <a:gd name="connsiteY2" fmla="*/ 6896100 h 6896100"/>
              <a:gd name="connsiteX3" fmla="*/ 4573566 w 4573566"/>
              <a:gd name="connsiteY3" fmla="*/ 6896100 h 6896100"/>
              <a:gd name="connsiteX4" fmla="*/ 4573566 w 4573566"/>
              <a:gd name="connsiteY4" fmla="*/ 0 h 6896100"/>
              <a:gd name="connsiteX5" fmla="*/ 3113066 w 4573566"/>
              <a:gd name="connsiteY5" fmla="*/ 0 h 6896100"/>
              <a:gd name="connsiteX0" fmla="*/ 5512688 w 6973188"/>
              <a:gd name="connsiteY0" fmla="*/ 0 h 6909647"/>
              <a:gd name="connsiteX1" fmla="*/ 2399622 w 6973188"/>
              <a:gd name="connsiteY1" fmla="*/ 27094 h 6909647"/>
              <a:gd name="connsiteX2" fmla="*/ 0 w 6973188"/>
              <a:gd name="connsiteY2" fmla="*/ 6909647 h 6909647"/>
              <a:gd name="connsiteX3" fmla="*/ 6973188 w 6973188"/>
              <a:gd name="connsiteY3" fmla="*/ 6896100 h 6909647"/>
              <a:gd name="connsiteX4" fmla="*/ 6973188 w 6973188"/>
              <a:gd name="connsiteY4" fmla="*/ 0 h 6909647"/>
              <a:gd name="connsiteX5" fmla="*/ 5512688 w 6973188"/>
              <a:gd name="connsiteY5" fmla="*/ 0 h 690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3188" h="6909647">
                <a:moveTo>
                  <a:pt x="5512688" y="0"/>
                </a:moveTo>
                <a:cubicBezTo>
                  <a:pt x="5495529" y="22578"/>
                  <a:pt x="2416781" y="4516"/>
                  <a:pt x="2399622" y="27094"/>
                </a:cubicBezTo>
                <a:lnTo>
                  <a:pt x="0" y="6909647"/>
                </a:lnTo>
                <a:lnTo>
                  <a:pt x="6973188" y="6896100"/>
                </a:lnTo>
                <a:lnTo>
                  <a:pt x="6973188" y="0"/>
                </a:lnTo>
                <a:lnTo>
                  <a:pt x="5512688" y="0"/>
                </a:lnTo>
                <a:close/>
              </a:path>
            </a:pathLst>
          </a:custGeom>
          <a:blipFill>
            <a:blip r:embed="rId2"/>
            <a:stretch>
              <a:fillRect l="-76139" t="-3736" r="-13097" b="-26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FFE15-2748-B64C-8F6E-3E78447D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448" y="-2540"/>
            <a:ext cx="2804010" cy="685800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09A1BD9-F757-4DA3-B120-FB5A45B03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3736712" cy="954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0BD81-3AD6-B9A9-DE1D-3320C1ECD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354" y="5544759"/>
            <a:ext cx="1573922" cy="1153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7139B-3AAA-2880-359E-CC53899A1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26" y="5722726"/>
            <a:ext cx="1835894" cy="1153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06075-55CA-2086-E73A-D916F96B424C}"/>
              </a:ext>
            </a:extLst>
          </p:cNvPr>
          <p:cNvSpPr txBox="1"/>
          <p:nvPr/>
        </p:nvSpPr>
        <p:spPr>
          <a:xfrm>
            <a:off x="1535668" y="4590872"/>
            <a:ext cx="335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Stuart Crisp</a:t>
            </a:r>
          </a:p>
          <a:p>
            <a:pPr algn="ctr"/>
            <a:r>
              <a:rPr lang="en-US" b="1" dirty="0"/>
              <a:t>UK Manager</a:t>
            </a:r>
          </a:p>
          <a:p>
            <a:pPr algn="ctr"/>
            <a:r>
              <a:rPr lang="en-US" b="1" dirty="0"/>
              <a:t>Advanced Drainage Systems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83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993D67-92E0-D929-AD17-37AFB8823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94880"/>
              </p:ext>
            </p:extLst>
          </p:nvPr>
        </p:nvGraphicFramePr>
        <p:xfrm>
          <a:off x="7597230" y="2780491"/>
          <a:ext cx="4519639" cy="3285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421">
                  <a:extLst>
                    <a:ext uri="{9D8B030D-6E8A-4147-A177-3AD203B41FA5}">
                      <a16:colId xmlns:a16="http://schemas.microsoft.com/office/drawing/2014/main" val="1583226526"/>
                    </a:ext>
                  </a:extLst>
                </a:gridCol>
                <a:gridCol w="3385218">
                  <a:extLst>
                    <a:ext uri="{9D8B030D-6E8A-4147-A177-3AD203B41FA5}">
                      <a16:colId xmlns:a16="http://schemas.microsoft.com/office/drawing/2014/main" val="875363024"/>
                    </a:ext>
                  </a:extLst>
                </a:gridCol>
              </a:tblGrid>
              <a:tr h="12573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Table of Standards Relevant to Crates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78599"/>
                  </a:ext>
                </a:extLst>
              </a:tr>
              <a:tr h="258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CIRIA C737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Structural and geotechnical design of modular </a:t>
                      </a:r>
                      <a:r>
                        <a:rPr lang="en-US" sz="1100" dirty="0" err="1">
                          <a:effectLst/>
                        </a:rPr>
                        <a:t>geocellular</a:t>
                      </a:r>
                      <a:r>
                        <a:rPr lang="en-US" sz="1100" dirty="0">
                          <a:effectLst/>
                        </a:rPr>
                        <a:t> drainage systems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782576"/>
                  </a:ext>
                </a:extLst>
              </a:tr>
              <a:tr h="522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BS EN 17150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Plastics piping systems for non-pressure underground conveyance and storage of non-potable water. Test method for determination of short-term compression strength of boxes.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693846"/>
                  </a:ext>
                </a:extLst>
              </a:tr>
              <a:tr h="730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BS EN 17151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Plastics piping systems for non-pressure underground conveyance and storage of non-potable water - Test method for determination of long-term compression strength of boxes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586897"/>
                  </a:ext>
                </a:extLst>
              </a:tr>
              <a:tr h="522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BS EN17152-1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Plastics piping systems for non-pressure underground conveyance and storage of non-potable water - Boxes used for infiltration, attenuation and storage systems Part 1: Specifications for storm water boxes made of PP and PVC-U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76743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D05226D-32F3-A33C-C3A5-783BE0B81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1" y="218422"/>
            <a:ext cx="7522099" cy="635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specifications: crates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Needs to account for creep; creep is the tendency to deform permanently over time under a constant stress.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Structural assessments must consider </a:t>
            </a:r>
          </a:p>
          <a:p>
            <a:pPr marL="914378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short-term loading e.g. traffic</a:t>
            </a:r>
          </a:p>
          <a:p>
            <a:pPr marL="914378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long-term loading, e.g. weight of material over the tank and lateral earth loads.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BS EN 17150, 17151 and 17152-1, with material tests, to determine characteristic long-term and short-term strengths &amp; specifications.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9D27B-69DB-E6A4-0C6F-4AF7235D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30" y="125524"/>
            <a:ext cx="4519639" cy="25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-1" y="-65304"/>
            <a:ext cx="11955439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2DF680-6F2D-5FEA-3980-22EC8E94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58996"/>
              </p:ext>
            </p:extLst>
          </p:nvPr>
        </p:nvGraphicFramePr>
        <p:xfrm>
          <a:off x="7356142" y="3670546"/>
          <a:ext cx="4749748" cy="2567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178">
                  <a:extLst>
                    <a:ext uri="{9D8B030D-6E8A-4147-A177-3AD203B41FA5}">
                      <a16:colId xmlns:a16="http://schemas.microsoft.com/office/drawing/2014/main" val="631240720"/>
                    </a:ext>
                  </a:extLst>
                </a:gridCol>
                <a:gridCol w="3557570">
                  <a:extLst>
                    <a:ext uri="{9D8B030D-6E8A-4147-A177-3AD203B41FA5}">
                      <a16:colId xmlns:a16="http://schemas.microsoft.com/office/drawing/2014/main" val="2793015083"/>
                    </a:ext>
                  </a:extLst>
                </a:gridCol>
              </a:tblGrid>
              <a:tr h="15848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Table of</a:t>
                      </a:r>
                      <a:r>
                        <a:rPr lang="en-GB" sz="1100" u="sng">
                          <a:effectLst/>
                        </a:rPr>
                        <a:t> Standards </a:t>
                      </a:r>
                      <a:r>
                        <a:rPr lang="en-GB" sz="800">
                          <a:effectLst/>
                        </a:rPr>
                        <a:t>  </a:t>
                      </a:r>
                      <a:r>
                        <a:rPr lang="en-GB" sz="1100">
                          <a:effectLst/>
                        </a:rPr>
                        <a:t>Relevant to Arches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8948"/>
                  </a:ext>
                </a:extLst>
              </a:tr>
              <a:tr h="10873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ISO4982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Plastics piping systems for non-pressure underground conveyance and storage of non-potable water — Arch-shaped, corrugated wall chambers made of PE or PP used for retention, detention, storage and transportation of storm water systems — Product specifications and performance criteria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052047"/>
                  </a:ext>
                </a:extLst>
              </a:tr>
              <a:tr h="325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ASTM F2418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Standard Specification for Polypropylene Corrugated Wall Stormwater Collection Chambers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31312"/>
                  </a:ext>
                </a:extLst>
              </a:tr>
              <a:tr h="158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AASHTO LRFD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Bridge Design Specifications Section 12.2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331490"/>
                  </a:ext>
                </a:extLst>
              </a:tr>
              <a:tr h="325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ASTM F2787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Standard practice for structural design of Thermoplastic Corrugated Wall Stormwater Collection Chambers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9523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7240EF7-9DA8-3FAB-F313-74A0332F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0" y="-63343"/>
            <a:ext cx="7338272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 specifications: arches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elliptical profile can ‘shed’ load into the stone.  The embedment forms structural arches, adding to the strength of the system.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arch-shaped chambers can be used at shallower cover and deeper invert depths than many alternative systems.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Short-term and long-term loading should be considered, including the effect of creep.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ISO4982 looks at materials, product geometry, testing, system design, factory control procedures, production, installation methods.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9C479-C4A1-9BA4-F537-D4E3B1DE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42" y="27057"/>
            <a:ext cx="4741203" cy="35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5FB9D-FBFE-F7F2-1C0D-7CEE0BE8EE0E}"/>
              </a:ext>
            </a:extLst>
          </p:cNvPr>
          <p:cNvSpPr txBox="1"/>
          <p:nvPr/>
        </p:nvSpPr>
        <p:spPr>
          <a:xfrm>
            <a:off x="19166" y="112258"/>
            <a:ext cx="9248542" cy="6455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innovative solutions, where a product standard does not exist, manufacturers must take a different approach.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Some pick clauses from different standards to demonstrate fitness for purpose. This is not a reliable approach.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Responsible manufacturers put products through an evaluation by a recognised certification body such as</a:t>
            </a:r>
          </a:p>
          <a:p>
            <a:pPr marL="914378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British Board of </a:t>
            </a:r>
            <a:r>
              <a:rPr lang="en-GB" sz="27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Agrément</a:t>
            </a: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(BBA)</a:t>
            </a:r>
          </a:p>
          <a:p>
            <a:pPr marL="914378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Water Research Centre (</a:t>
            </a:r>
            <a:r>
              <a:rPr lang="en-GB" sz="27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WRc</a:t>
            </a: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914378"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British Standards Institution (BSI)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7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process effectively assesses the key elements that a standard would cover, and checks that the product meets the claims of the manufacturer.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9E1C6-D441-6B51-358E-7F6E8294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66" y="3394519"/>
            <a:ext cx="1183705" cy="744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1B959-D856-824F-E92F-2B6B21FA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98" y="4098096"/>
            <a:ext cx="979081" cy="510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E1061-CBFA-6FB6-04F4-17528276C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649" y="4594634"/>
            <a:ext cx="992937" cy="652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3C988-98A3-1AE5-44C6-04B3602B2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708" y="43258"/>
            <a:ext cx="2862953" cy="3860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222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B7316-A592-5255-841D-6BA8689804CE}"/>
              </a:ext>
            </a:extLst>
          </p:cNvPr>
          <p:cNvSpPr txBox="1"/>
          <p:nvPr/>
        </p:nvSpPr>
        <p:spPr>
          <a:xfrm>
            <a:off x="-5119" y="-27296"/>
            <a:ext cx="8634374" cy="701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7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Approvals – adopting asset owners</a:t>
            </a:r>
            <a:endParaRPr lang="en-GB" sz="27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England.  Water companies require developers to follow OFWAT’s Design and Construction Guidance (DCG). LLFA must also approve drainage designs.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Scotland</a:t>
            </a:r>
            <a:r>
              <a:rPr lang="en-GB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must meet the requirements of Sewers for Scotland 4</a:t>
            </a:r>
            <a:r>
              <a:rPr lang="en-GB" sz="26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edition. SEPA must be satisfied that the treatment train protects water quality.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Wales. SAB approval based on Welsh Government’s Statutory Guidance for </a:t>
            </a:r>
            <a:r>
              <a:rPr lang="en-GB" sz="2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Independent adoption bodies e.g. </a:t>
            </a:r>
            <a:r>
              <a:rPr lang="en-GB" sz="2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Icosa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Water, IWNL may take on </a:t>
            </a:r>
            <a:r>
              <a:rPr lang="en-GB" sz="2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assets.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Highways. DMRB most relevant. Products not recognised within National Highways’ standards can be used through the departure from Standards process.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2A1D1-D9CA-5477-ECDF-C228ACAD9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773" y="71649"/>
            <a:ext cx="2651835" cy="3651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DE985-9D51-3E67-CEB7-D730CDA2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983" y="1553460"/>
            <a:ext cx="2661466" cy="3694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9C635-35CD-B303-B8BF-40BE29944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415" y="2782859"/>
            <a:ext cx="2647818" cy="3693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F04D2-066B-B2DC-E602-CCB3A1C77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199" y="4916085"/>
            <a:ext cx="2663874" cy="3551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963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23781-1519-B311-7EC5-CF13B14573B9}"/>
              </a:ext>
            </a:extLst>
          </p:cNvPr>
          <p:cNvSpPr txBox="1"/>
          <p:nvPr/>
        </p:nvSpPr>
        <p:spPr>
          <a:xfrm>
            <a:off x="0" y="27057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conclusion</a:t>
            </a:r>
          </a:p>
          <a:p>
            <a:pPr algn="ctr"/>
            <a:endParaRPr lang="en-GB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compliances touched on in this presentation are just part of the due diligence process for </a:t>
            </a:r>
            <a:r>
              <a:rPr lang="en-GB" sz="28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GB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Below ground attenuation devices can be rendered unfit for purpose, even when perceived to meet the relevant Standards, Certifications and Approvals.</a:t>
            </a:r>
          </a:p>
          <a:p>
            <a:pPr algn="ctr"/>
            <a:endParaRPr lang="en-GB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may be due to misunderstanding the interrelationship with other parts of the </a:t>
            </a:r>
            <a:r>
              <a:rPr lang="en-GB" sz="28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system, such as swapping-out one product for another and neglecting impact on water quality, installation process or ease and effectiveness of maintenance. </a:t>
            </a:r>
          </a:p>
          <a:p>
            <a:pPr algn="ctr"/>
            <a:endParaRPr lang="en-GB" sz="1600" dirty="0">
              <a:cs typeface="Times New Roman" panose="02020603050405020304" pitchFamily="18" charset="0"/>
            </a:endParaRPr>
          </a:p>
          <a:p>
            <a:pPr algn="ctr"/>
            <a:r>
              <a:rPr lang="en-GB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SuDS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should be designed, installed and maintained so that they function over the lifetime of a development.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871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F7D1010-C090-499D-A7F8-265160B1E6BE}"/>
              </a:ext>
            </a:extLst>
          </p:cNvPr>
          <p:cNvGrpSpPr/>
          <p:nvPr/>
        </p:nvGrpSpPr>
        <p:grpSpPr>
          <a:xfrm>
            <a:off x="7646204" y="4278934"/>
            <a:ext cx="437246" cy="274640"/>
            <a:chOff x="6217919" y="2628720"/>
            <a:chExt cx="1055161" cy="662760"/>
          </a:xfrm>
          <a:solidFill>
            <a:schemeClr val="bg1"/>
          </a:solidFill>
        </p:grpSpPr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DA74428A-3A91-43F6-967E-1524105125CB}"/>
                </a:ext>
              </a:extLst>
            </p:cNvPr>
            <p:cNvSpPr/>
            <p:nvPr/>
          </p:nvSpPr>
          <p:spPr>
            <a:xfrm>
              <a:off x="7113240" y="2663280"/>
              <a:ext cx="15480" cy="16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462">
                  <a:moveTo>
                    <a:pt x="44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44" y="46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16DA6A09-C699-470A-83D2-3083C50E5D2F}"/>
                </a:ext>
              </a:extLst>
            </p:cNvPr>
            <p:cNvSpPr/>
            <p:nvPr/>
          </p:nvSpPr>
          <p:spPr>
            <a:xfrm>
              <a:off x="7140960" y="262872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67" y="14"/>
                  </a:moveTo>
                  <a:cubicBezTo>
                    <a:pt x="167" y="5"/>
                    <a:pt x="161" y="0"/>
                    <a:pt x="15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5"/>
                    <a:pt x="0" y="14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1A474CD0-8075-4641-8EC3-57069A92DBE8}"/>
                </a:ext>
              </a:extLst>
            </p:cNvPr>
            <p:cNvSpPr/>
            <p:nvPr/>
          </p:nvSpPr>
          <p:spPr>
            <a:xfrm>
              <a:off x="7213680" y="2628720"/>
              <a:ext cx="59400" cy="341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6" h="950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11" y="758"/>
                    <a:pt x="16" y="784"/>
                    <a:pt x="16" y="811"/>
                  </a:cubicBezTo>
                  <a:cubicBezTo>
                    <a:pt x="16" y="950"/>
                    <a:pt x="16" y="950"/>
                    <a:pt x="16" y="950"/>
                  </a:cubicBezTo>
                  <a:cubicBezTo>
                    <a:pt x="28" y="950"/>
                    <a:pt x="28" y="950"/>
                    <a:pt x="28" y="950"/>
                  </a:cubicBezTo>
                  <a:cubicBezTo>
                    <a:pt x="104" y="950"/>
                    <a:pt x="166" y="889"/>
                    <a:pt x="166" y="813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66" y="60"/>
                    <a:pt x="104" y="0"/>
                    <a:pt x="28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7286092E-A467-4CCA-A31B-0F98540E36D8}"/>
                </a:ext>
              </a:extLst>
            </p:cNvPr>
            <p:cNvSpPr/>
            <p:nvPr/>
          </p:nvSpPr>
          <p:spPr>
            <a:xfrm>
              <a:off x="7140960" y="2846880"/>
              <a:ext cx="59760" cy="28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80">
                  <a:moveTo>
                    <a:pt x="167" y="8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89" y="26"/>
                    <a:pt x="134" y="47"/>
                    <a:pt x="167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A0EA95AB-BBAF-469B-9774-C9F0F040E7F0}"/>
                </a:ext>
              </a:extLst>
            </p:cNvPr>
            <p:cNvSpPr/>
            <p:nvPr/>
          </p:nvSpPr>
          <p:spPr>
            <a:xfrm>
              <a:off x="7113240" y="2846880"/>
              <a:ext cx="15480" cy="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28">
                  <a:moveTo>
                    <a:pt x="44" y="2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6"/>
                    <a:pt x="44" y="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D7AC7D8F-8868-4A03-B36C-14DE65854DBD}"/>
                </a:ext>
              </a:extLst>
            </p:cNvPr>
            <p:cNvSpPr/>
            <p:nvPr/>
          </p:nvSpPr>
          <p:spPr>
            <a:xfrm>
              <a:off x="6941879" y="2628720"/>
              <a:ext cx="6012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558">
                  <a:moveTo>
                    <a:pt x="168" y="14"/>
                  </a:moveTo>
                  <a:cubicBezTo>
                    <a:pt x="168" y="5"/>
                    <a:pt x="162" y="0"/>
                    <a:pt x="15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5"/>
                    <a:pt x="0" y="14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8" y="558"/>
                    <a:pt x="168" y="558"/>
                    <a:pt x="168" y="5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DC6C2D0D-D777-4CB8-A395-7F0A22997C17}"/>
                </a:ext>
              </a:extLst>
            </p:cNvPr>
            <p:cNvSpPr/>
            <p:nvPr/>
          </p:nvSpPr>
          <p:spPr>
            <a:xfrm>
              <a:off x="7014239" y="2663280"/>
              <a:ext cx="15120" cy="16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462">
                  <a:moveTo>
                    <a:pt x="43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43" y="46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6A7B1BC7-82C1-428A-A35C-2E24BF3341E8}"/>
                </a:ext>
              </a:extLst>
            </p:cNvPr>
            <p:cNvSpPr/>
            <p:nvPr/>
          </p:nvSpPr>
          <p:spPr>
            <a:xfrm>
              <a:off x="7041600" y="2628720"/>
              <a:ext cx="6012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558">
                  <a:moveTo>
                    <a:pt x="168" y="14"/>
                  </a:moveTo>
                  <a:cubicBezTo>
                    <a:pt x="168" y="5"/>
                    <a:pt x="161" y="0"/>
                    <a:pt x="15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4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8" y="558"/>
                    <a:pt x="168" y="558"/>
                    <a:pt x="168" y="5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21F0E803-9658-4FEF-B060-3D2FFD05E026}"/>
                </a:ext>
              </a:extLst>
            </p:cNvPr>
            <p:cNvSpPr/>
            <p:nvPr/>
          </p:nvSpPr>
          <p:spPr>
            <a:xfrm>
              <a:off x="6743520" y="262872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67" y="14"/>
                  </a:moveTo>
                  <a:cubicBezTo>
                    <a:pt x="167" y="5"/>
                    <a:pt x="160" y="0"/>
                    <a:pt x="15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5"/>
                    <a:pt x="0" y="14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55710395-7119-4202-A470-406D475DEA44}"/>
                </a:ext>
              </a:extLst>
            </p:cNvPr>
            <p:cNvSpPr/>
            <p:nvPr/>
          </p:nvSpPr>
          <p:spPr>
            <a:xfrm>
              <a:off x="6815160" y="2663280"/>
              <a:ext cx="15840" cy="16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62">
                  <a:moveTo>
                    <a:pt x="45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45" y="46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8F1E5E8E-313E-4AAD-A16C-EFD466174B8A}"/>
                </a:ext>
              </a:extLst>
            </p:cNvPr>
            <p:cNvSpPr/>
            <p:nvPr/>
          </p:nvSpPr>
          <p:spPr>
            <a:xfrm>
              <a:off x="6842880" y="262872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67" y="14"/>
                  </a:moveTo>
                  <a:cubicBezTo>
                    <a:pt x="167" y="5"/>
                    <a:pt x="161" y="0"/>
                    <a:pt x="15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5"/>
                    <a:pt x="0" y="14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B4C0A415-7338-4B75-8EA8-82F81E6949D9}"/>
                </a:ext>
              </a:extLst>
            </p:cNvPr>
            <p:cNvSpPr/>
            <p:nvPr/>
          </p:nvSpPr>
          <p:spPr>
            <a:xfrm>
              <a:off x="6914879" y="2663280"/>
              <a:ext cx="15480" cy="16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462">
                  <a:moveTo>
                    <a:pt x="44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44" y="46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0D585E9C-9A03-48B9-896D-A24F86621FA1}"/>
                </a:ext>
              </a:extLst>
            </p:cNvPr>
            <p:cNvSpPr/>
            <p:nvPr/>
          </p:nvSpPr>
          <p:spPr>
            <a:xfrm>
              <a:off x="6875280" y="286920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7"/>
                    <a:pt x="161" y="0"/>
                    <a:pt x="15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A8351C7E-895F-4E6D-BB22-55886A17F71D}"/>
                </a:ext>
              </a:extLst>
            </p:cNvPr>
            <p:cNvSpPr/>
            <p:nvPr/>
          </p:nvSpPr>
          <p:spPr>
            <a:xfrm>
              <a:off x="6875280" y="3087720"/>
              <a:ext cx="597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350">
                  <a:moveTo>
                    <a:pt x="0" y="337"/>
                  </a:moveTo>
                  <a:cubicBezTo>
                    <a:pt x="0" y="343"/>
                    <a:pt x="7" y="350"/>
                    <a:pt x="14" y="350"/>
                  </a:cubicBezTo>
                  <a:cubicBezTo>
                    <a:pt x="154" y="350"/>
                    <a:pt x="154" y="350"/>
                    <a:pt x="154" y="350"/>
                  </a:cubicBezTo>
                  <a:cubicBezTo>
                    <a:pt x="161" y="350"/>
                    <a:pt x="167" y="343"/>
                    <a:pt x="167" y="33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53129F4E-6AEE-422F-9DFF-35D0829DAB2D}"/>
                </a:ext>
              </a:extLst>
            </p:cNvPr>
            <p:cNvSpPr/>
            <p:nvPr/>
          </p:nvSpPr>
          <p:spPr>
            <a:xfrm>
              <a:off x="6946920" y="2904120"/>
              <a:ext cx="15840" cy="16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461">
                  <a:moveTo>
                    <a:pt x="0" y="461"/>
                  </a:moveTo>
                  <a:lnTo>
                    <a:pt x="45" y="461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4CAD8B3D-B256-47E5-8CEB-327254427AC8}"/>
                </a:ext>
              </a:extLst>
            </p:cNvPr>
            <p:cNvSpPr/>
            <p:nvPr/>
          </p:nvSpPr>
          <p:spPr>
            <a:xfrm>
              <a:off x="6946920" y="3087720"/>
              <a:ext cx="15840" cy="9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253">
                  <a:moveTo>
                    <a:pt x="0" y="253"/>
                  </a:moveTo>
                  <a:lnTo>
                    <a:pt x="45" y="253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586B73ED-7BAA-450F-865D-D816196D9FAE}"/>
                </a:ext>
              </a:extLst>
            </p:cNvPr>
            <p:cNvSpPr/>
            <p:nvPr/>
          </p:nvSpPr>
          <p:spPr>
            <a:xfrm>
              <a:off x="6974640" y="286920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5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7"/>
                    <a:pt x="162" y="0"/>
                    <a:pt x="153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161B0132-B9E2-4197-B2BB-AF876AD7E745}"/>
                </a:ext>
              </a:extLst>
            </p:cNvPr>
            <p:cNvSpPr/>
            <p:nvPr/>
          </p:nvSpPr>
          <p:spPr>
            <a:xfrm>
              <a:off x="6974640" y="3087720"/>
              <a:ext cx="597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350">
                  <a:moveTo>
                    <a:pt x="0" y="337"/>
                  </a:moveTo>
                  <a:cubicBezTo>
                    <a:pt x="0" y="343"/>
                    <a:pt x="7" y="350"/>
                    <a:pt x="15" y="350"/>
                  </a:cubicBezTo>
                  <a:cubicBezTo>
                    <a:pt x="153" y="350"/>
                    <a:pt x="153" y="350"/>
                    <a:pt x="153" y="350"/>
                  </a:cubicBezTo>
                  <a:cubicBezTo>
                    <a:pt x="162" y="350"/>
                    <a:pt x="167" y="343"/>
                    <a:pt x="167" y="33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8DF3054D-C0EC-4DA6-94EF-201C962E933B}"/>
                </a:ext>
              </a:extLst>
            </p:cNvPr>
            <p:cNvSpPr/>
            <p:nvPr/>
          </p:nvSpPr>
          <p:spPr>
            <a:xfrm>
              <a:off x="7046640" y="3087720"/>
              <a:ext cx="15480" cy="9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253">
                  <a:moveTo>
                    <a:pt x="0" y="253"/>
                  </a:moveTo>
                  <a:lnTo>
                    <a:pt x="44" y="253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D29A0BA8-C663-428E-8FF9-048410C50499}"/>
                </a:ext>
              </a:extLst>
            </p:cNvPr>
            <p:cNvSpPr/>
            <p:nvPr/>
          </p:nvSpPr>
          <p:spPr>
            <a:xfrm>
              <a:off x="7046640" y="2904120"/>
              <a:ext cx="15480" cy="16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461">
                  <a:moveTo>
                    <a:pt x="0" y="461"/>
                  </a:moveTo>
                  <a:lnTo>
                    <a:pt x="44" y="461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 72">
              <a:extLst>
                <a:ext uri="{FF2B5EF4-FFF2-40B4-BE49-F238E27FC236}">
                  <a16:creationId xmlns:a16="http://schemas.microsoft.com/office/drawing/2014/main" id="{3EB7ACDE-B238-4544-A15B-AB309906B7AD}"/>
                </a:ext>
              </a:extLst>
            </p:cNvPr>
            <p:cNvSpPr/>
            <p:nvPr/>
          </p:nvSpPr>
          <p:spPr>
            <a:xfrm>
              <a:off x="6676920" y="286920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5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7"/>
                    <a:pt x="0" y="1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7"/>
                    <a:pt x="160" y="0"/>
                    <a:pt x="15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 73">
              <a:extLst>
                <a:ext uri="{FF2B5EF4-FFF2-40B4-BE49-F238E27FC236}">
                  <a16:creationId xmlns:a16="http://schemas.microsoft.com/office/drawing/2014/main" id="{919E6A9B-9BEA-49AC-801F-1A421CCFCC6F}"/>
                </a:ext>
              </a:extLst>
            </p:cNvPr>
            <p:cNvSpPr/>
            <p:nvPr/>
          </p:nvSpPr>
          <p:spPr>
            <a:xfrm>
              <a:off x="6676920" y="3087720"/>
              <a:ext cx="597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350">
                  <a:moveTo>
                    <a:pt x="0" y="337"/>
                  </a:moveTo>
                  <a:cubicBezTo>
                    <a:pt x="0" y="343"/>
                    <a:pt x="5" y="350"/>
                    <a:pt x="13" y="350"/>
                  </a:cubicBezTo>
                  <a:cubicBezTo>
                    <a:pt x="152" y="350"/>
                    <a:pt x="152" y="350"/>
                    <a:pt x="152" y="350"/>
                  </a:cubicBezTo>
                  <a:cubicBezTo>
                    <a:pt x="160" y="350"/>
                    <a:pt x="167" y="343"/>
                    <a:pt x="167" y="33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 74">
              <a:extLst>
                <a:ext uri="{FF2B5EF4-FFF2-40B4-BE49-F238E27FC236}">
                  <a16:creationId xmlns:a16="http://schemas.microsoft.com/office/drawing/2014/main" id="{67F2B6A2-E3AF-49A1-A4DD-18E654EB4F5E}"/>
                </a:ext>
              </a:extLst>
            </p:cNvPr>
            <p:cNvSpPr/>
            <p:nvPr/>
          </p:nvSpPr>
          <p:spPr>
            <a:xfrm>
              <a:off x="6748559" y="2904120"/>
              <a:ext cx="15120" cy="16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461">
                  <a:moveTo>
                    <a:pt x="0" y="461"/>
                  </a:moveTo>
                  <a:lnTo>
                    <a:pt x="43" y="461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id="{AED67F85-6C63-4578-8631-A9F82286A13A}"/>
                </a:ext>
              </a:extLst>
            </p:cNvPr>
            <p:cNvSpPr/>
            <p:nvPr/>
          </p:nvSpPr>
          <p:spPr>
            <a:xfrm>
              <a:off x="6748559" y="3087720"/>
              <a:ext cx="15120" cy="9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253">
                  <a:moveTo>
                    <a:pt x="0" y="253"/>
                  </a:moveTo>
                  <a:lnTo>
                    <a:pt x="43" y="253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 76">
              <a:extLst>
                <a:ext uri="{FF2B5EF4-FFF2-40B4-BE49-F238E27FC236}">
                  <a16:creationId xmlns:a16="http://schemas.microsoft.com/office/drawing/2014/main" id="{E562BBAC-7E1E-4285-B83A-78724BC2119D}"/>
                </a:ext>
              </a:extLst>
            </p:cNvPr>
            <p:cNvSpPr/>
            <p:nvPr/>
          </p:nvSpPr>
          <p:spPr>
            <a:xfrm>
              <a:off x="6775920" y="2869200"/>
              <a:ext cx="6012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558">
                  <a:moveTo>
                    <a:pt x="15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8" y="558"/>
                    <a:pt x="168" y="558"/>
                    <a:pt x="168" y="558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7"/>
                    <a:pt x="161" y="0"/>
                    <a:pt x="153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 77">
              <a:extLst>
                <a:ext uri="{FF2B5EF4-FFF2-40B4-BE49-F238E27FC236}">
                  <a16:creationId xmlns:a16="http://schemas.microsoft.com/office/drawing/2014/main" id="{7F4C0E4D-560F-464F-8AB3-E9D6654460A5}"/>
                </a:ext>
              </a:extLst>
            </p:cNvPr>
            <p:cNvSpPr/>
            <p:nvPr/>
          </p:nvSpPr>
          <p:spPr>
            <a:xfrm>
              <a:off x="6775920" y="3087720"/>
              <a:ext cx="6012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350">
                  <a:moveTo>
                    <a:pt x="0" y="337"/>
                  </a:moveTo>
                  <a:cubicBezTo>
                    <a:pt x="0" y="343"/>
                    <a:pt x="6" y="350"/>
                    <a:pt x="14" y="350"/>
                  </a:cubicBezTo>
                  <a:cubicBezTo>
                    <a:pt x="153" y="350"/>
                    <a:pt x="153" y="350"/>
                    <a:pt x="153" y="350"/>
                  </a:cubicBezTo>
                  <a:cubicBezTo>
                    <a:pt x="161" y="350"/>
                    <a:pt x="168" y="343"/>
                    <a:pt x="168" y="337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 78">
              <a:extLst>
                <a:ext uri="{FF2B5EF4-FFF2-40B4-BE49-F238E27FC236}">
                  <a16:creationId xmlns:a16="http://schemas.microsoft.com/office/drawing/2014/main" id="{0A7335A9-86E8-4D74-90DD-17E0A25A2DA9}"/>
                </a:ext>
              </a:extLst>
            </p:cNvPr>
            <p:cNvSpPr/>
            <p:nvPr/>
          </p:nvSpPr>
          <p:spPr>
            <a:xfrm>
              <a:off x="6847560" y="3087720"/>
              <a:ext cx="16200" cy="9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" h="253">
                  <a:moveTo>
                    <a:pt x="0" y="253"/>
                  </a:moveTo>
                  <a:lnTo>
                    <a:pt x="46" y="253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D21F361B-E9F6-448E-B2D1-67B4FCB79C34}"/>
                </a:ext>
              </a:extLst>
            </p:cNvPr>
            <p:cNvSpPr/>
            <p:nvPr/>
          </p:nvSpPr>
          <p:spPr>
            <a:xfrm>
              <a:off x="6847560" y="2904120"/>
              <a:ext cx="16200" cy="165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" h="461">
                  <a:moveTo>
                    <a:pt x="0" y="461"/>
                  </a:moveTo>
                  <a:lnTo>
                    <a:pt x="46" y="461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 80">
              <a:extLst>
                <a:ext uri="{FF2B5EF4-FFF2-40B4-BE49-F238E27FC236}">
                  <a16:creationId xmlns:a16="http://schemas.microsoft.com/office/drawing/2014/main" id="{50DD7F7B-CF21-439F-8CA2-FE5765EBE599}"/>
                </a:ext>
              </a:extLst>
            </p:cNvPr>
            <p:cNvSpPr/>
            <p:nvPr/>
          </p:nvSpPr>
          <p:spPr>
            <a:xfrm>
              <a:off x="7074000" y="2869200"/>
              <a:ext cx="59760" cy="20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558">
                  <a:moveTo>
                    <a:pt x="15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67" y="558"/>
                    <a:pt x="167" y="558"/>
                    <a:pt x="167" y="558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7"/>
                    <a:pt x="161" y="0"/>
                    <a:pt x="153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C712F962-21F6-4B65-AE33-14AA70075AFC}"/>
                </a:ext>
              </a:extLst>
            </p:cNvPr>
            <p:cNvSpPr/>
            <p:nvPr/>
          </p:nvSpPr>
          <p:spPr>
            <a:xfrm>
              <a:off x="7074000" y="3087720"/>
              <a:ext cx="59760" cy="125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350">
                  <a:moveTo>
                    <a:pt x="0" y="337"/>
                  </a:moveTo>
                  <a:cubicBezTo>
                    <a:pt x="0" y="343"/>
                    <a:pt x="6" y="350"/>
                    <a:pt x="15" y="350"/>
                  </a:cubicBezTo>
                  <a:cubicBezTo>
                    <a:pt x="153" y="350"/>
                    <a:pt x="153" y="350"/>
                    <a:pt x="153" y="350"/>
                  </a:cubicBezTo>
                  <a:cubicBezTo>
                    <a:pt x="161" y="350"/>
                    <a:pt x="167" y="343"/>
                    <a:pt x="167" y="33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Freeform 82">
              <a:extLst>
                <a:ext uri="{FF2B5EF4-FFF2-40B4-BE49-F238E27FC236}">
                  <a16:creationId xmlns:a16="http://schemas.microsoft.com/office/drawing/2014/main" id="{89813067-3639-4F86-B7CD-8C34DB54B972}"/>
                </a:ext>
              </a:extLst>
            </p:cNvPr>
            <p:cNvSpPr/>
            <p:nvPr/>
          </p:nvSpPr>
          <p:spPr>
            <a:xfrm>
              <a:off x="7146360" y="2869200"/>
              <a:ext cx="59400" cy="341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6" h="950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0"/>
                    <a:pt x="0" y="950"/>
                    <a:pt x="0" y="950"/>
                  </a:cubicBezTo>
                  <a:cubicBezTo>
                    <a:pt x="30" y="950"/>
                    <a:pt x="30" y="950"/>
                    <a:pt x="30" y="950"/>
                  </a:cubicBezTo>
                  <a:cubicBezTo>
                    <a:pt x="106" y="950"/>
                    <a:pt x="166" y="890"/>
                    <a:pt x="166" y="815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62"/>
                    <a:pt x="106" y="0"/>
                    <a:pt x="3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 83">
              <a:extLst>
                <a:ext uri="{FF2B5EF4-FFF2-40B4-BE49-F238E27FC236}">
                  <a16:creationId xmlns:a16="http://schemas.microsoft.com/office/drawing/2014/main" id="{2B39DA54-BDFB-4882-9954-5F1F77DCE0A2}"/>
                </a:ext>
              </a:extLst>
            </p:cNvPr>
            <p:cNvSpPr/>
            <p:nvPr/>
          </p:nvSpPr>
          <p:spPr>
            <a:xfrm>
              <a:off x="6603840" y="2869200"/>
              <a:ext cx="59400" cy="341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6" h="950">
                  <a:moveTo>
                    <a:pt x="0" y="137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0" y="890"/>
                    <a:pt x="60" y="950"/>
                    <a:pt x="137" y="950"/>
                  </a:cubicBezTo>
                  <a:cubicBezTo>
                    <a:pt x="166" y="950"/>
                    <a:pt x="166" y="950"/>
                    <a:pt x="166" y="95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0" y="0"/>
                    <a:pt x="0" y="62"/>
                    <a:pt x="0" y="1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 84">
              <a:extLst>
                <a:ext uri="{FF2B5EF4-FFF2-40B4-BE49-F238E27FC236}">
                  <a16:creationId xmlns:a16="http://schemas.microsoft.com/office/drawing/2014/main" id="{5EC71714-DF20-469A-ABF1-67F540EC10FA}"/>
                </a:ext>
              </a:extLst>
            </p:cNvPr>
            <p:cNvSpPr/>
            <p:nvPr/>
          </p:nvSpPr>
          <p:spPr>
            <a:xfrm>
              <a:off x="7041600" y="2846880"/>
              <a:ext cx="6012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24">
                  <a:moveTo>
                    <a:pt x="168" y="26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52"/>
                    <a:pt x="18" y="66"/>
                    <a:pt x="18" y="82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52"/>
                    <a:pt x="68" y="26"/>
                    <a:pt x="99" y="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1" name="Freeform 85">
              <a:extLst>
                <a:ext uri="{FF2B5EF4-FFF2-40B4-BE49-F238E27FC236}">
                  <a16:creationId xmlns:a16="http://schemas.microsoft.com/office/drawing/2014/main" id="{6561960A-48D7-44E5-9685-EA49EEA171DC}"/>
                </a:ext>
              </a:extLst>
            </p:cNvPr>
            <p:cNvSpPr/>
            <p:nvPr/>
          </p:nvSpPr>
          <p:spPr>
            <a:xfrm>
              <a:off x="7014239" y="2846880"/>
              <a:ext cx="15120" cy="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28">
                  <a:moveTo>
                    <a:pt x="0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42" y="28"/>
                    <a:pt x="43" y="2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2" name="Freeform 86">
              <a:extLst>
                <a:ext uri="{FF2B5EF4-FFF2-40B4-BE49-F238E27FC236}">
                  <a16:creationId xmlns:a16="http://schemas.microsoft.com/office/drawing/2014/main" id="{6DBD31C4-3C34-427C-A52F-DF1763879F0D}"/>
                </a:ext>
              </a:extLst>
            </p:cNvPr>
            <p:cNvSpPr/>
            <p:nvPr/>
          </p:nvSpPr>
          <p:spPr>
            <a:xfrm>
              <a:off x="6941879" y="2846880"/>
              <a:ext cx="6012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24">
                  <a:moveTo>
                    <a:pt x="168" y="26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52"/>
                    <a:pt x="19" y="66"/>
                    <a:pt x="19" y="82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52"/>
                    <a:pt x="69" y="26"/>
                    <a:pt x="100" y="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Freeform 87">
              <a:extLst>
                <a:ext uri="{FF2B5EF4-FFF2-40B4-BE49-F238E27FC236}">
                  <a16:creationId xmlns:a16="http://schemas.microsoft.com/office/drawing/2014/main" id="{99B95CE4-947B-42B4-916F-05668128DD1D}"/>
                </a:ext>
              </a:extLst>
            </p:cNvPr>
            <p:cNvSpPr/>
            <p:nvPr/>
          </p:nvSpPr>
          <p:spPr>
            <a:xfrm>
              <a:off x="6914879" y="2846880"/>
              <a:ext cx="15480" cy="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28">
                  <a:moveTo>
                    <a:pt x="44" y="2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6"/>
                    <a:pt x="42" y="28"/>
                    <a:pt x="44" y="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id="{5EBB51EB-8C94-452E-A0EE-63F4309092FB}"/>
                </a:ext>
              </a:extLst>
            </p:cNvPr>
            <p:cNvSpPr/>
            <p:nvPr/>
          </p:nvSpPr>
          <p:spPr>
            <a:xfrm>
              <a:off x="6842880" y="2846880"/>
              <a:ext cx="5976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124">
                  <a:moveTo>
                    <a:pt x="167" y="26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52"/>
                    <a:pt x="17" y="66"/>
                    <a:pt x="17" y="82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52"/>
                    <a:pt x="68" y="26"/>
                    <a:pt x="100" y="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47E00E64-BB61-4ED4-AAD0-3E2D5D4CD48C}"/>
                </a:ext>
              </a:extLst>
            </p:cNvPr>
            <p:cNvSpPr/>
            <p:nvPr/>
          </p:nvSpPr>
          <p:spPr>
            <a:xfrm>
              <a:off x="6815160" y="2846880"/>
              <a:ext cx="15840" cy="9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28">
                  <a:moveTo>
                    <a:pt x="45" y="28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8"/>
                    <a:pt x="45" y="2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93B40817-4A5F-4F5D-A1DC-FA57214AFB74}"/>
                </a:ext>
              </a:extLst>
            </p:cNvPr>
            <p:cNvSpPr/>
            <p:nvPr/>
          </p:nvSpPr>
          <p:spPr>
            <a:xfrm>
              <a:off x="6743520" y="2846880"/>
              <a:ext cx="5976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124">
                  <a:moveTo>
                    <a:pt x="167" y="26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52"/>
                    <a:pt x="18" y="66"/>
                    <a:pt x="18" y="82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52"/>
                    <a:pt x="68" y="26"/>
                    <a:pt x="99" y="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Freeform 91">
              <a:extLst>
                <a:ext uri="{FF2B5EF4-FFF2-40B4-BE49-F238E27FC236}">
                  <a16:creationId xmlns:a16="http://schemas.microsoft.com/office/drawing/2014/main" id="{E5620BAC-82BD-49D0-AEAB-252D72E2796C}"/>
                </a:ext>
              </a:extLst>
            </p:cNvPr>
            <p:cNvSpPr/>
            <p:nvPr/>
          </p:nvSpPr>
          <p:spPr>
            <a:xfrm>
              <a:off x="6670440" y="2628720"/>
              <a:ext cx="59400" cy="227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6" h="634">
                  <a:moveTo>
                    <a:pt x="26" y="632"/>
                  </a:moveTo>
                  <a:cubicBezTo>
                    <a:pt x="164" y="632"/>
                    <a:pt x="164" y="632"/>
                    <a:pt x="164" y="632"/>
                  </a:cubicBezTo>
                  <a:cubicBezTo>
                    <a:pt x="166" y="632"/>
                    <a:pt x="166" y="632"/>
                    <a:pt x="166" y="632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2" y="0"/>
                    <a:pt x="0" y="60"/>
                    <a:pt x="0" y="136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6" y="632"/>
                    <a:pt x="16" y="632"/>
                    <a:pt x="16" y="632"/>
                  </a:cubicBezTo>
                  <a:cubicBezTo>
                    <a:pt x="16" y="634"/>
                    <a:pt x="16" y="634"/>
                    <a:pt x="16" y="634"/>
                  </a:cubicBezTo>
                  <a:cubicBezTo>
                    <a:pt x="20" y="634"/>
                    <a:pt x="23" y="632"/>
                    <a:pt x="26" y="6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eform 92">
              <a:extLst>
                <a:ext uri="{FF2B5EF4-FFF2-40B4-BE49-F238E27FC236}">
                  <a16:creationId xmlns:a16="http://schemas.microsoft.com/office/drawing/2014/main" id="{95834F38-A20A-4A44-B224-BAF1C6E0A5A0}"/>
                </a:ext>
              </a:extLst>
            </p:cNvPr>
            <p:cNvSpPr/>
            <p:nvPr/>
          </p:nvSpPr>
          <p:spPr>
            <a:xfrm>
              <a:off x="6217919" y="2657880"/>
              <a:ext cx="435959" cy="633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2" h="1761">
                  <a:moveTo>
                    <a:pt x="655" y="666"/>
                  </a:moveTo>
                  <a:cubicBezTo>
                    <a:pt x="1036" y="666"/>
                    <a:pt x="1036" y="666"/>
                    <a:pt x="1036" y="666"/>
                  </a:cubicBezTo>
                  <a:cubicBezTo>
                    <a:pt x="1062" y="599"/>
                    <a:pt x="1127" y="551"/>
                    <a:pt x="1203" y="551"/>
                  </a:cubicBezTo>
                  <a:cubicBezTo>
                    <a:pt x="1212" y="551"/>
                    <a:pt x="1212" y="551"/>
                    <a:pt x="1212" y="551"/>
                  </a:cubicBezTo>
                  <a:cubicBezTo>
                    <a:pt x="1212" y="429"/>
                    <a:pt x="1212" y="429"/>
                    <a:pt x="1212" y="429"/>
                  </a:cubicBezTo>
                  <a:cubicBezTo>
                    <a:pt x="743" y="429"/>
                    <a:pt x="743" y="429"/>
                    <a:pt x="743" y="429"/>
                  </a:cubicBezTo>
                  <a:cubicBezTo>
                    <a:pt x="851" y="134"/>
                    <a:pt x="851" y="134"/>
                    <a:pt x="851" y="134"/>
                  </a:cubicBezTo>
                  <a:cubicBezTo>
                    <a:pt x="855" y="123"/>
                    <a:pt x="858" y="110"/>
                    <a:pt x="858" y="97"/>
                  </a:cubicBezTo>
                  <a:cubicBezTo>
                    <a:pt x="858" y="44"/>
                    <a:pt x="815" y="0"/>
                    <a:pt x="762" y="0"/>
                  </a:cubicBezTo>
                  <a:cubicBezTo>
                    <a:pt x="721" y="0"/>
                    <a:pt x="685" y="26"/>
                    <a:pt x="671" y="63"/>
                  </a:cubicBezTo>
                  <a:cubicBezTo>
                    <a:pt x="14" y="1550"/>
                    <a:pt x="14" y="1550"/>
                    <a:pt x="14" y="1550"/>
                  </a:cubicBezTo>
                  <a:cubicBezTo>
                    <a:pt x="5" y="1569"/>
                    <a:pt x="0" y="1590"/>
                    <a:pt x="0" y="1613"/>
                  </a:cubicBezTo>
                  <a:cubicBezTo>
                    <a:pt x="0" y="1695"/>
                    <a:pt x="66" y="1761"/>
                    <a:pt x="149" y="1761"/>
                  </a:cubicBezTo>
                  <a:cubicBezTo>
                    <a:pt x="217" y="1761"/>
                    <a:pt x="275" y="1716"/>
                    <a:pt x="293" y="1653"/>
                  </a:cubicBezTo>
                  <a:cubicBezTo>
                    <a:pt x="417" y="1312"/>
                    <a:pt x="417" y="1312"/>
                    <a:pt x="417" y="1312"/>
                  </a:cubicBezTo>
                  <a:cubicBezTo>
                    <a:pt x="1036" y="1312"/>
                    <a:pt x="1036" y="1312"/>
                    <a:pt x="1036" y="1312"/>
                  </a:cubicBezTo>
                  <a:cubicBezTo>
                    <a:pt x="1036" y="1077"/>
                    <a:pt x="1036" y="1077"/>
                    <a:pt x="1036" y="1077"/>
                  </a:cubicBezTo>
                  <a:cubicBezTo>
                    <a:pt x="504" y="1077"/>
                    <a:pt x="504" y="1077"/>
                    <a:pt x="504" y="107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ysClr val="windowText" lastClr="0000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3FAA575-3EBC-474E-B3DD-635CC86AF7F6}"/>
              </a:ext>
            </a:extLst>
          </p:cNvPr>
          <p:cNvGrpSpPr/>
          <p:nvPr/>
        </p:nvGrpSpPr>
        <p:grpSpPr>
          <a:xfrm>
            <a:off x="3475099" y="4184612"/>
            <a:ext cx="463862" cy="356877"/>
            <a:chOff x="8869680" y="2651761"/>
            <a:chExt cx="1059840" cy="815399"/>
          </a:xfrm>
          <a:solidFill>
            <a:schemeClr val="bg1"/>
          </a:solidFill>
        </p:grpSpPr>
        <p:sp>
          <p:nvSpPr>
            <p:cNvPr id="81" name="Freeform 95">
              <a:extLst>
                <a:ext uri="{FF2B5EF4-FFF2-40B4-BE49-F238E27FC236}">
                  <a16:creationId xmlns:a16="http://schemas.microsoft.com/office/drawing/2014/main" id="{8A75F8A3-EA22-4220-AB1F-FAAD71DC89CE}"/>
                </a:ext>
              </a:extLst>
            </p:cNvPr>
            <p:cNvSpPr/>
            <p:nvPr/>
          </p:nvSpPr>
          <p:spPr>
            <a:xfrm>
              <a:off x="8988120" y="3171600"/>
              <a:ext cx="824400" cy="236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91" h="657">
                  <a:moveTo>
                    <a:pt x="2289" y="629"/>
                  </a:moveTo>
                  <a:cubicBezTo>
                    <a:pt x="1946" y="11"/>
                    <a:pt x="1946" y="11"/>
                    <a:pt x="1946" y="11"/>
                  </a:cubicBezTo>
                  <a:cubicBezTo>
                    <a:pt x="1943" y="5"/>
                    <a:pt x="1938" y="2"/>
                    <a:pt x="1931" y="2"/>
                  </a:cubicBezTo>
                  <a:cubicBezTo>
                    <a:pt x="1139" y="0"/>
                    <a:pt x="1139" y="0"/>
                    <a:pt x="1139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0" y="2"/>
                    <a:pt x="343" y="5"/>
                    <a:pt x="340" y="11"/>
                  </a:cubicBezTo>
                  <a:cubicBezTo>
                    <a:pt x="2" y="629"/>
                    <a:pt x="2" y="629"/>
                    <a:pt x="2" y="629"/>
                  </a:cubicBezTo>
                  <a:cubicBezTo>
                    <a:pt x="-3" y="637"/>
                    <a:pt x="1" y="650"/>
                    <a:pt x="9" y="655"/>
                  </a:cubicBezTo>
                  <a:cubicBezTo>
                    <a:pt x="13" y="657"/>
                    <a:pt x="16" y="657"/>
                    <a:pt x="18" y="657"/>
                  </a:cubicBezTo>
                  <a:cubicBezTo>
                    <a:pt x="2272" y="657"/>
                    <a:pt x="2272" y="657"/>
                    <a:pt x="2272" y="657"/>
                  </a:cubicBezTo>
                  <a:cubicBezTo>
                    <a:pt x="2282" y="657"/>
                    <a:pt x="2291" y="648"/>
                    <a:pt x="2291" y="637"/>
                  </a:cubicBezTo>
                  <a:cubicBezTo>
                    <a:pt x="2291" y="634"/>
                    <a:pt x="2291" y="630"/>
                    <a:pt x="2289" y="629"/>
                  </a:cubicBezTo>
                  <a:close/>
                  <a:moveTo>
                    <a:pt x="335" y="411"/>
                  </a:moveTo>
                  <a:cubicBezTo>
                    <a:pt x="288" y="549"/>
                    <a:pt x="288" y="549"/>
                    <a:pt x="288" y="549"/>
                  </a:cubicBezTo>
                  <a:cubicBezTo>
                    <a:pt x="283" y="567"/>
                    <a:pt x="264" y="575"/>
                    <a:pt x="249" y="569"/>
                  </a:cubicBezTo>
                  <a:cubicBezTo>
                    <a:pt x="247" y="569"/>
                    <a:pt x="247" y="569"/>
                    <a:pt x="247" y="569"/>
                  </a:cubicBezTo>
                  <a:cubicBezTo>
                    <a:pt x="234" y="563"/>
                    <a:pt x="234" y="563"/>
                    <a:pt x="234" y="563"/>
                  </a:cubicBezTo>
                  <a:cubicBezTo>
                    <a:pt x="218" y="556"/>
                    <a:pt x="210" y="537"/>
                    <a:pt x="217" y="519"/>
                  </a:cubicBezTo>
                  <a:cubicBezTo>
                    <a:pt x="276" y="386"/>
                    <a:pt x="276" y="386"/>
                    <a:pt x="276" y="386"/>
                  </a:cubicBezTo>
                  <a:cubicBezTo>
                    <a:pt x="284" y="368"/>
                    <a:pt x="303" y="362"/>
                    <a:pt x="318" y="370"/>
                  </a:cubicBezTo>
                  <a:cubicBezTo>
                    <a:pt x="333" y="377"/>
                    <a:pt x="340" y="395"/>
                    <a:pt x="335" y="411"/>
                  </a:cubicBezTo>
                  <a:close/>
                  <a:moveTo>
                    <a:pt x="360" y="272"/>
                  </a:moveTo>
                  <a:lnTo>
                    <a:pt x="359" y="272"/>
                  </a:lnTo>
                  <a:cubicBezTo>
                    <a:pt x="347" y="267"/>
                    <a:pt x="347" y="267"/>
                    <a:pt x="347" y="267"/>
                  </a:cubicBezTo>
                  <a:cubicBezTo>
                    <a:pt x="330" y="260"/>
                    <a:pt x="321" y="240"/>
                    <a:pt x="328" y="225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71"/>
                    <a:pt x="407" y="63"/>
                    <a:pt x="424" y="71"/>
                  </a:cubicBezTo>
                  <a:cubicBezTo>
                    <a:pt x="440" y="78"/>
                    <a:pt x="446" y="94"/>
                    <a:pt x="441" y="111"/>
                  </a:cubicBezTo>
                  <a:cubicBezTo>
                    <a:pt x="401" y="251"/>
                    <a:pt x="401" y="251"/>
                    <a:pt x="401" y="251"/>
                  </a:cubicBezTo>
                  <a:cubicBezTo>
                    <a:pt x="396" y="267"/>
                    <a:pt x="377" y="278"/>
                    <a:pt x="360" y="272"/>
                  </a:cubicBezTo>
                  <a:close/>
                  <a:moveTo>
                    <a:pt x="509" y="404"/>
                  </a:moveTo>
                  <a:cubicBezTo>
                    <a:pt x="480" y="547"/>
                    <a:pt x="480" y="547"/>
                    <a:pt x="480" y="547"/>
                  </a:cubicBezTo>
                  <a:cubicBezTo>
                    <a:pt x="477" y="565"/>
                    <a:pt x="460" y="575"/>
                    <a:pt x="443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28" y="569"/>
                    <a:pt x="428" y="569"/>
                    <a:pt x="428" y="569"/>
                  </a:cubicBezTo>
                  <a:cubicBezTo>
                    <a:pt x="411" y="563"/>
                    <a:pt x="401" y="546"/>
                    <a:pt x="406" y="528"/>
                  </a:cubicBezTo>
                  <a:lnTo>
                    <a:pt x="406" y="526"/>
                  </a:lnTo>
                  <a:cubicBezTo>
                    <a:pt x="448" y="386"/>
                    <a:pt x="448" y="386"/>
                    <a:pt x="448" y="386"/>
                  </a:cubicBezTo>
                  <a:cubicBezTo>
                    <a:pt x="453" y="370"/>
                    <a:pt x="472" y="360"/>
                    <a:pt x="487" y="365"/>
                  </a:cubicBezTo>
                  <a:cubicBezTo>
                    <a:pt x="504" y="370"/>
                    <a:pt x="512" y="386"/>
                    <a:pt x="509" y="404"/>
                  </a:cubicBezTo>
                  <a:close/>
                  <a:moveTo>
                    <a:pt x="524" y="274"/>
                  </a:moveTo>
                  <a:lnTo>
                    <a:pt x="522" y="274"/>
                  </a:lnTo>
                  <a:cubicBezTo>
                    <a:pt x="511" y="270"/>
                    <a:pt x="511" y="270"/>
                    <a:pt x="511" y="270"/>
                  </a:cubicBezTo>
                  <a:cubicBezTo>
                    <a:pt x="494" y="265"/>
                    <a:pt x="484" y="248"/>
                    <a:pt x="487" y="230"/>
                  </a:cubicBezTo>
                  <a:cubicBezTo>
                    <a:pt x="487" y="230"/>
                    <a:pt x="489" y="230"/>
                    <a:pt x="489" y="228"/>
                  </a:cubicBezTo>
                  <a:cubicBezTo>
                    <a:pt x="529" y="88"/>
                    <a:pt x="529" y="88"/>
                    <a:pt x="529" y="88"/>
                  </a:cubicBezTo>
                  <a:cubicBezTo>
                    <a:pt x="536" y="72"/>
                    <a:pt x="553" y="62"/>
                    <a:pt x="570" y="67"/>
                  </a:cubicBezTo>
                  <a:cubicBezTo>
                    <a:pt x="585" y="72"/>
                    <a:pt x="593" y="90"/>
                    <a:pt x="591" y="106"/>
                  </a:cubicBezTo>
                  <a:cubicBezTo>
                    <a:pt x="563" y="249"/>
                    <a:pt x="563" y="249"/>
                    <a:pt x="563" y="249"/>
                  </a:cubicBezTo>
                  <a:cubicBezTo>
                    <a:pt x="558" y="267"/>
                    <a:pt x="543" y="278"/>
                    <a:pt x="524" y="274"/>
                  </a:cubicBezTo>
                  <a:close/>
                  <a:moveTo>
                    <a:pt x="683" y="400"/>
                  </a:moveTo>
                  <a:cubicBezTo>
                    <a:pt x="667" y="546"/>
                    <a:pt x="667" y="546"/>
                    <a:pt x="667" y="546"/>
                  </a:cubicBezTo>
                  <a:cubicBezTo>
                    <a:pt x="666" y="563"/>
                    <a:pt x="651" y="575"/>
                    <a:pt x="632" y="574"/>
                  </a:cubicBezTo>
                  <a:lnTo>
                    <a:pt x="630" y="574"/>
                  </a:lnTo>
                  <a:cubicBezTo>
                    <a:pt x="617" y="572"/>
                    <a:pt x="617" y="572"/>
                    <a:pt x="617" y="572"/>
                  </a:cubicBezTo>
                  <a:cubicBezTo>
                    <a:pt x="600" y="569"/>
                    <a:pt x="588" y="551"/>
                    <a:pt x="591" y="533"/>
                  </a:cubicBezTo>
                  <a:lnTo>
                    <a:pt x="591" y="531"/>
                  </a:lnTo>
                  <a:cubicBezTo>
                    <a:pt x="622" y="388"/>
                    <a:pt x="622" y="388"/>
                    <a:pt x="622" y="388"/>
                  </a:cubicBezTo>
                  <a:cubicBezTo>
                    <a:pt x="625" y="370"/>
                    <a:pt x="642" y="360"/>
                    <a:pt x="659" y="363"/>
                  </a:cubicBezTo>
                  <a:cubicBezTo>
                    <a:pt x="674" y="367"/>
                    <a:pt x="686" y="383"/>
                    <a:pt x="683" y="400"/>
                  </a:cubicBezTo>
                  <a:close/>
                  <a:moveTo>
                    <a:pt x="738" y="102"/>
                  </a:moveTo>
                  <a:cubicBezTo>
                    <a:pt x="722" y="248"/>
                    <a:pt x="722" y="248"/>
                    <a:pt x="722" y="248"/>
                  </a:cubicBezTo>
                  <a:cubicBezTo>
                    <a:pt x="720" y="265"/>
                    <a:pt x="705" y="278"/>
                    <a:pt x="688" y="276"/>
                  </a:cubicBezTo>
                  <a:cubicBezTo>
                    <a:pt x="686" y="276"/>
                    <a:pt x="686" y="276"/>
                    <a:pt x="686" y="276"/>
                  </a:cubicBezTo>
                  <a:cubicBezTo>
                    <a:pt x="672" y="274"/>
                    <a:pt x="672" y="274"/>
                    <a:pt x="672" y="274"/>
                  </a:cubicBezTo>
                  <a:cubicBezTo>
                    <a:pt x="654" y="270"/>
                    <a:pt x="644" y="253"/>
                    <a:pt x="646" y="235"/>
                  </a:cubicBezTo>
                  <a:lnTo>
                    <a:pt x="647" y="233"/>
                  </a:lnTo>
                  <a:cubicBezTo>
                    <a:pt x="676" y="92"/>
                    <a:pt x="676" y="92"/>
                    <a:pt x="676" y="92"/>
                  </a:cubicBezTo>
                  <a:cubicBezTo>
                    <a:pt x="679" y="72"/>
                    <a:pt x="696" y="62"/>
                    <a:pt x="713" y="65"/>
                  </a:cubicBezTo>
                  <a:cubicBezTo>
                    <a:pt x="730" y="69"/>
                    <a:pt x="740" y="85"/>
                    <a:pt x="738" y="102"/>
                  </a:cubicBezTo>
                  <a:close/>
                  <a:moveTo>
                    <a:pt x="847" y="542"/>
                  </a:moveTo>
                  <a:cubicBezTo>
                    <a:pt x="847" y="561"/>
                    <a:pt x="831" y="575"/>
                    <a:pt x="814" y="575"/>
                  </a:cubicBezTo>
                  <a:cubicBezTo>
                    <a:pt x="813" y="575"/>
                    <a:pt x="813" y="575"/>
                    <a:pt x="813" y="574"/>
                  </a:cubicBezTo>
                  <a:cubicBezTo>
                    <a:pt x="799" y="574"/>
                    <a:pt x="799" y="574"/>
                    <a:pt x="799" y="574"/>
                  </a:cubicBezTo>
                  <a:cubicBezTo>
                    <a:pt x="781" y="572"/>
                    <a:pt x="769" y="556"/>
                    <a:pt x="771" y="538"/>
                  </a:cubicBezTo>
                  <a:cubicBezTo>
                    <a:pt x="771" y="537"/>
                    <a:pt x="771" y="537"/>
                    <a:pt x="771" y="537"/>
                  </a:cubicBezTo>
                  <a:cubicBezTo>
                    <a:pt x="788" y="392"/>
                    <a:pt x="788" y="392"/>
                    <a:pt x="788" y="392"/>
                  </a:cubicBezTo>
                  <a:cubicBezTo>
                    <a:pt x="789" y="374"/>
                    <a:pt x="806" y="360"/>
                    <a:pt x="823" y="363"/>
                  </a:cubicBezTo>
                  <a:cubicBezTo>
                    <a:pt x="838" y="365"/>
                    <a:pt x="850" y="379"/>
                    <a:pt x="850" y="397"/>
                  </a:cubicBezTo>
                  <a:close/>
                  <a:moveTo>
                    <a:pt x="877" y="99"/>
                  </a:moveTo>
                  <a:cubicBezTo>
                    <a:pt x="873" y="244"/>
                    <a:pt x="873" y="244"/>
                    <a:pt x="873" y="244"/>
                  </a:cubicBezTo>
                  <a:cubicBezTo>
                    <a:pt x="873" y="264"/>
                    <a:pt x="858" y="278"/>
                    <a:pt x="842" y="278"/>
                  </a:cubicBezTo>
                  <a:cubicBezTo>
                    <a:pt x="840" y="278"/>
                    <a:pt x="840" y="278"/>
                    <a:pt x="840" y="278"/>
                  </a:cubicBezTo>
                  <a:cubicBezTo>
                    <a:pt x="826" y="276"/>
                    <a:pt x="826" y="276"/>
                    <a:pt x="826" y="276"/>
                  </a:cubicBezTo>
                  <a:cubicBezTo>
                    <a:pt x="808" y="274"/>
                    <a:pt x="796" y="258"/>
                    <a:pt x="798" y="240"/>
                  </a:cubicBezTo>
                  <a:cubicBezTo>
                    <a:pt x="798" y="239"/>
                    <a:pt x="798" y="239"/>
                    <a:pt x="798" y="239"/>
                  </a:cubicBezTo>
                  <a:cubicBezTo>
                    <a:pt x="814" y="94"/>
                    <a:pt x="814" y="94"/>
                    <a:pt x="814" y="94"/>
                  </a:cubicBezTo>
                  <a:cubicBezTo>
                    <a:pt x="816" y="76"/>
                    <a:pt x="833" y="62"/>
                    <a:pt x="850" y="65"/>
                  </a:cubicBezTo>
                  <a:cubicBezTo>
                    <a:pt x="867" y="67"/>
                    <a:pt x="878" y="81"/>
                    <a:pt x="877" y="99"/>
                  </a:cubicBezTo>
                  <a:close/>
                  <a:moveTo>
                    <a:pt x="1015" y="542"/>
                  </a:moveTo>
                  <a:cubicBezTo>
                    <a:pt x="1015" y="560"/>
                    <a:pt x="1002" y="574"/>
                    <a:pt x="983" y="575"/>
                  </a:cubicBezTo>
                  <a:cubicBezTo>
                    <a:pt x="983" y="575"/>
                    <a:pt x="983" y="574"/>
                    <a:pt x="982" y="574"/>
                  </a:cubicBezTo>
                  <a:cubicBezTo>
                    <a:pt x="982" y="575"/>
                    <a:pt x="982" y="575"/>
                    <a:pt x="982" y="575"/>
                  </a:cubicBezTo>
                  <a:cubicBezTo>
                    <a:pt x="968" y="574"/>
                    <a:pt x="968" y="574"/>
                    <a:pt x="968" y="574"/>
                  </a:cubicBezTo>
                  <a:cubicBezTo>
                    <a:pt x="951" y="574"/>
                    <a:pt x="938" y="558"/>
                    <a:pt x="939" y="540"/>
                  </a:cubicBezTo>
                  <a:cubicBezTo>
                    <a:pt x="939" y="538"/>
                    <a:pt x="939" y="538"/>
                    <a:pt x="939" y="538"/>
                  </a:cubicBezTo>
                  <a:cubicBezTo>
                    <a:pt x="951" y="392"/>
                    <a:pt x="951" y="392"/>
                    <a:pt x="951" y="392"/>
                  </a:cubicBezTo>
                  <a:cubicBezTo>
                    <a:pt x="953" y="374"/>
                    <a:pt x="968" y="362"/>
                    <a:pt x="985" y="362"/>
                  </a:cubicBezTo>
                  <a:cubicBezTo>
                    <a:pt x="1002" y="363"/>
                    <a:pt x="1014" y="377"/>
                    <a:pt x="1015" y="395"/>
                  </a:cubicBezTo>
                  <a:cubicBezTo>
                    <a:pt x="1015" y="542"/>
                    <a:pt x="1015" y="542"/>
                    <a:pt x="1015" y="542"/>
                  </a:cubicBezTo>
                  <a:close/>
                  <a:moveTo>
                    <a:pt x="1029" y="244"/>
                  </a:moveTo>
                  <a:cubicBezTo>
                    <a:pt x="1029" y="262"/>
                    <a:pt x="1015" y="278"/>
                    <a:pt x="999" y="278"/>
                  </a:cubicBezTo>
                  <a:cubicBezTo>
                    <a:pt x="997" y="278"/>
                    <a:pt x="997" y="278"/>
                    <a:pt x="997" y="278"/>
                  </a:cubicBezTo>
                  <a:cubicBezTo>
                    <a:pt x="982" y="276"/>
                    <a:pt x="982" y="276"/>
                    <a:pt x="982" y="276"/>
                  </a:cubicBezTo>
                  <a:cubicBezTo>
                    <a:pt x="965" y="276"/>
                    <a:pt x="951" y="260"/>
                    <a:pt x="953" y="242"/>
                  </a:cubicBezTo>
                  <a:cubicBezTo>
                    <a:pt x="953" y="240"/>
                    <a:pt x="953" y="240"/>
                    <a:pt x="953" y="240"/>
                  </a:cubicBezTo>
                  <a:cubicBezTo>
                    <a:pt x="965" y="94"/>
                    <a:pt x="965" y="94"/>
                    <a:pt x="965" y="94"/>
                  </a:cubicBezTo>
                  <a:cubicBezTo>
                    <a:pt x="966" y="76"/>
                    <a:pt x="982" y="63"/>
                    <a:pt x="1000" y="63"/>
                  </a:cubicBezTo>
                  <a:cubicBezTo>
                    <a:pt x="1015" y="65"/>
                    <a:pt x="1029" y="79"/>
                    <a:pt x="1029" y="97"/>
                  </a:cubicBezTo>
                  <a:cubicBezTo>
                    <a:pt x="1029" y="244"/>
                    <a:pt x="1029" y="244"/>
                    <a:pt x="1029" y="244"/>
                  </a:cubicBezTo>
                  <a:close/>
                  <a:moveTo>
                    <a:pt x="1159" y="575"/>
                  </a:moveTo>
                  <a:cubicBezTo>
                    <a:pt x="1157" y="575"/>
                    <a:pt x="1157" y="575"/>
                    <a:pt x="1157" y="575"/>
                  </a:cubicBezTo>
                  <a:cubicBezTo>
                    <a:pt x="1144" y="575"/>
                    <a:pt x="1144" y="575"/>
                    <a:pt x="1144" y="575"/>
                  </a:cubicBezTo>
                  <a:cubicBezTo>
                    <a:pt x="1125" y="575"/>
                    <a:pt x="1112" y="560"/>
                    <a:pt x="1112" y="542"/>
                  </a:cubicBezTo>
                  <a:cubicBezTo>
                    <a:pt x="1112" y="540"/>
                    <a:pt x="1112" y="540"/>
                    <a:pt x="1112" y="540"/>
                  </a:cubicBezTo>
                  <a:cubicBezTo>
                    <a:pt x="1117" y="393"/>
                    <a:pt x="1117" y="393"/>
                    <a:pt x="1117" y="393"/>
                  </a:cubicBezTo>
                  <a:cubicBezTo>
                    <a:pt x="1118" y="376"/>
                    <a:pt x="1132" y="362"/>
                    <a:pt x="1150" y="363"/>
                  </a:cubicBezTo>
                  <a:cubicBezTo>
                    <a:pt x="1166" y="363"/>
                    <a:pt x="1179" y="377"/>
                    <a:pt x="1181" y="393"/>
                  </a:cubicBezTo>
                  <a:cubicBezTo>
                    <a:pt x="1188" y="540"/>
                    <a:pt x="1188" y="540"/>
                    <a:pt x="1188" y="540"/>
                  </a:cubicBezTo>
                  <a:cubicBezTo>
                    <a:pt x="1189" y="558"/>
                    <a:pt x="1176" y="574"/>
                    <a:pt x="1159" y="575"/>
                  </a:cubicBezTo>
                  <a:close/>
                  <a:moveTo>
                    <a:pt x="1159" y="278"/>
                  </a:moveTo>
                  <a:cubicBezTo>
                    <a:pt x="1157" y="278"/>
                    <a:pt x="1157" y="278"/>
                    <a:pt x="1157" y="278"/>
                  </a:cubicBezTo>
                  <a:cubicBezTo>
                    <a:pt x="1142" y="278"/>
                    <a:pt x="1142" y="278"/>
                    <a:pt x="1142" y="278"/>
                  </a:cubicBezTo>
                  <a:cubicBezTo>
                    <a:pt x="1125" y="278"/>
                    <a:pt x="1112" y="262"/>
                    <a:pt x="1112" y="244"/>
                  </a:cubicBezTo>
                  <a:cubicBezTo>
                    <a:pt x="1112" y="242"/>
                    <a:pt x="1112" y="242"/>
                    <a:pt x="1112" y="242"/>
                  </a:cubicBezTo>
                  <a:cubicBezTo>
                    <a:pt x="1117" y="97"/>
                    <a:pt x="1117" y="97"/>
                    <a:pt x="1117" y="97"/>
                  </a:cubicBezTo>
                  <a:cubicBezTo>
                    <a:pt x="1118" y="78"/>
                    <a:pt x="1132" y="63"/>
                    <a:pt x="1150" y="65"/>
                  </a:cubicBezTo>
                  <a:cubicBezTo>
                    <a:pt x="1166" y="65"/>
                    <a:pt x="1179" y="79"/>
                    <a:pt x="1181" y="95"/>
                  </a:cubicBezTo>
                  <a:cubicBezTo>
                    <a:pt x="1188" y="242"/>
                    <a:pt x="1188" y="242"/>
                    <a:pt x="1188" y="242"/>
                  </a:cubicBezTo>
                  <a:cubicBezTo>
                    <a:pt x="1189" y="260"/>
                    <a:pt x="1176" y="276"/>
                    <a:pt x="1159" y="278"/>
                  </a:cubicBezTo>
                  <a:close/>
                  <a:moveTo>
                    <a:pt x="1264" y="246"/>
                  </a:moveTo>
                  <a:cubicBezTo>
                    <a:pt x="1264" y="244"/>
                    <a:pt x="1264" y="244"/>
                    <a:pt x="1264" y="244"/>
                  </a:cubicBezTo>
                  <a:cubicBezTo>
                    <a:pt x="1265" y="97"/>
                    <a:pt x="1265" y="97"/>
                    <a:pt x="1265" y="97"/>
                  </a:cubicBezTo>
                  <a:cubicBezTo>
                    <a:pt x="1265" y="79"/>
                    <a:pt x="1279" y="63"/>
                    <a:pt x="1297" y="65"/>
                  </a:cubicBezTo>
                  <a:cubicBezTo>
                    <a:pt x="1312" y="65"/>
                    <a:pt x="1326" y="78"/>
                    <a:pt x="1328" y="95"/>
                  </a:cubicBezTo>
                  <a:cubicBezTo>
                    <a:pt x="1341" y="240"/>
                    <a:pt x="1341" y="240"/>
                    <a:pt x="1341" y="240"/>
                  </a:cubicBezTo>
                  <a:cubicBezTo>
                    <a:pt x="1343" y="258"/>
                    <a:pt x="1329" y="274"/>
                    <a:pt x="1312" y="276"/>
                  </a:cubicBezTo>
                  <a:cubicBezTo>
                    <a:pt x="1311" y="276"/>
                    <a:pt x="1311" y="276"/>
                    <a:pt x="1311" y="276"/>
                  </a:cubicBezTo>
                  <a:cubicBezTo>
                    <a:pt x="1297" y="278"/>
                    <a:pt x="1297" y="278"/>
                    <a:pt x="1297" y="278"/>
                  </a:cubicBezTo>
                  <a:cubicBezTo>
                    <a:pt x="1281" y="278"/>
                    <a:pt x="1265" y="264"/>
                    <a:pt x="1264" y="246"/>
                  </a:cubicBezTo>
                  <a:close/>
                  <a:moveTo>
                    <a:pt x="1326" y="574"/>
                  </a:moveTo>
                  <a:cubicBezTo>
                    <a:pt x="1324" y="574"/>
                    <a:pt x="1324" y="574"/>
                    <a:pt x="1324" y="574"/>
                  </a:cubicBezTo>
                  <a:cubicBezTo>
                    <a:pt x="1311" y="575"/>
                    <a:pt x="1311" y="575"/>
                    <a:pt x="1311" y="575"/>
                  </a:cubicBezTo>
                  <a:cubicBezTo>
                    <a:pt x="1294" y="575"/>
                    <a:pt x="1279" y="561"/>
                    <a:pt x="1279" y="544"/>
                  </a:cubicBezTo>
                  <a:cubicBezTo>
                    <a:pt x="1279" y="542"/>
                    <a:pt x="1279" y="542"/>
                    <a:pt x="1279" y="542"/>
                  </a:cubicBezTo>
                  <a:cubicBezTo>
                    <a:pt x="1279" y="395"/>
                    <a:pt x="1279" y="395"/>
                    <a:pt x="1279" y="395"/>
                  </a:cubicBezTo>
                  <a:cubicBezTo>
                    <a:pt x="1279" y="377"/>
                    <a:pt x="1292" y="362"/>
                    <a:pt x="1311" y="362"/>
                  </a:cubicBezTo>
                  <a:cubicBezTo>
                    <a:pt x="1326" y="363"/>
                    <a:pt x="1341" y="376"/>
                    <a:pt x="1341" y="393"/>
                  </a:cubicBezTo>
                  <a:cubicBezTo>
                    <a:pt x="1355" y="538"/>
                    <a:pt x="1355" y="538"/>
                    <a:pt x="1355" y="538"/>
                  </a:cubicBezTo>
                  <a:cubicBezTo>
                    <a:pt x="1357" y="556"/>
                    <a:pt x="1343" y="572"/>
                    <a:pt x="1326" y="574"/>
                  </a:cubicBezTo>
                  <a:close/>
                  <a:moveTo>
                    <a:pt x="1421" y="248"/>
                  </a:moveTo>
                  <a:cubicBezTo>
                    <a:pt x="1421" y="246"/>
                    <a:pt x="1421" y="246"/>
                    <a:pt x="1421" y="246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16" y="81"/>
                    <a:pt x="1429" y="65"/>
                    <a:pt x="1446" y="65"/>
                  </a:cubicBezTo>
                  <a:cubicBezTo>
                    <a:pt x="1463" y="63"/>
                    <a:pt x="1476" y="76"/>
                    <a:pt x="1478" y="94"/>
                  </a:cubicBezTo>
                  <a:cubicBezTo>
                    <a:pt x="1497" y="239"/>
                    <a:pt x="1497" y="239"/>
                    <a:pt x="1497" y="239"/>
                  </a:cubicBezTo>
                  <a:cubicBezTo>
                    <a:pt x="1498" y="256"/>
                    <a:pt x="1487" y="274"/>
                    <a:pt x="1470" y="276"/>
                  </a:cubicBezTo>
                  <a:cubicBezTo>
                    <a:pt x="1468" y="276"/>
                    <a:pt x="1468" y="276"/>
                    <a:pt x="1468" y="276"/>
                  </a:cubicBezTo>
                  <a:cubicBezTo>
                    <a:pt x="1454" y="278"/>
                    <a:pt x="1454" y="278"/>
                    <a:pt x="1454" y="278"/>
                  </a:cubicBezTo>
                  <a:cubicBezTo>
                    <a:pt x="1436" y="279"/>
                    <a:pt x="1421" y="265"/>
                    <a:pt x="1421" y="248"/>
                  </a:cubicBezTo>
                  <a:close/>
                  <a:moveTo>
                    <a:pt x="1497" y="574"/>
                  </a:moveTo>
                  <a:cubicBezTo>
                    <a:pt x="1495" y="574"/>
                    <a:pt x="1495" y="574"/>
                    <a:pt x="1495" y="574"/>
                  </a:cubicBezTo>
                  <a:cubicBezTo>
                    <a:pt x="1481" y="575"/>
                    <a:pt x="1481" y="575"/>
                    <a:pt x="1481" y="575"/>
                  </a:cubicBezTo>
                  <a:cubicBezTo>
                    <a:pt x="1465" y="575"/>
                    <a:pt x="1449" y="563"/>
                    <a:pt x="1448" y="546"/>
                  </a:cubicBezTo>
                  <a:cubicBezTo>
                    <a:pt x="1448" y="544"/>
                    <a:pt x="1448" y="544"/>
                    <a:pt x="1448" y="544"/>
                  </a:cubicBezTo>
                  <a:cubicBezTo>
                    <a:pt x="1442" y="397"/>
                    <a:pt x="1442" y="397"/>
                    <a:pt x="1442" y="397"/>
                  </a:cubicBezTo>
                  <a:cubicBezTo>
                    <a:pt x="1442" y="379"/>
                    <a:pt x="1456" y="363"/>
                    <a:pt x="1473" y="363"/>
                  </a:cubicBezTo>
                  <a:cubicBezTo>
                    <a:pt x="1490" y="362"/>
                    <a:pt x="1503" y="374"/>
                    <a:pt x="1507" y="392"/>
                  </a:cubicBezTo>
                  <a:cubicBezTo>
                    <a:pt x="1524" y="537"/>
                    <a:pt x="1524" y="537"/>
                    <a:pt x="1524" y="537"/>
                  </a:cubicBezTo>
                  <a:cubicBezTo>
                    <a:pt x="1525" y="554"/>
                    <a:pt x="1513" y="572"/>
                    <a:pt x="1497" y="574"/>
                  </a:cubicBezTo>
                  <a:close/>
                  <a:moveTo>
                    <a:pt x="1571" y="249"/>
                  </a:moveTo>
                  <a:cubicBezTo>
                    <a:pt x="1571" y="248"/>
                    <a:pt x="1571" y="248"/>
                    <a:pt x="1571" y="248"/>
                  </a:cubicBezTo>
                  <a:cubicBezTo>
                    <a:pt x="1556" y="102"/>
                    <a:pt x="1556" y="102"/>
                    <a:pt x="1556" y="102"/>
                  </a:cubicBezTo>
                  <a:cubicBezTo>
                    <a:pt x="1554" y="83"/>
                    <a:pt x="1566" y="67"/>
                    <a:pt x="1583" y="65"/>
                  </a:cubicBezTo>
                  <a:cubicBezTo>
                    <a:pt x="1600" y="63"/>
                    <a:pt x="1615" y="74"/>
                    <a:pt x="1617" y="92"/>
                  </a:cubicBezTo>
                  <a:cubicBezTo>
                    <a:pt x="1646" y="233"/>
                    <a:pt x="1646" y="233"/>
                    <a:pt x="1646" y="233"/>
                  </a:cubicBezTo>
                  <a:cubicBezTo>
                    <a:pt x="1649" y="253"/>
                    <a:pt x="1639" y="269"/>
                    <a:pt x="1622" y="274"/>
                  </a:cubicBezTo>
                  <a:cubicBezTo>
                    <a:pt x="1621" y="274"/>
                    <a:pt x="1621" y="274"/>
                    <a:pt x="1621" y="274"/>
                  </a:cubicBezTo>
                  <a:cubicBezTo>
                    <a:pt x="1608" y="276"/>
                    <a:pt x="1608" y="276"/>
                    <a:pt x="1608" y="276"/>
                  </a:cubicBezTo>
                  <a:cubicBezTo>
                    <a:pt x="1591" y="279"/>
                    <a:pt x="1574" y="267"/>
                    <a:pt x="1571" y="249"/>
                  </a:cubicBezTo>
                  <a:close/>
                  <a:moveTo>
                    <a:pt x="1676" y="572"/>
                  </a:moveTo>
                  <a:lnTo>
                    <a:pt x="1675" y="572"/>
                  </a:lnTo>
                  <a:cubicBezTo>
                    <a:pt x="1661" y="574"/>
                    <a:pt x="1661" y="574"/>
                    <a:pt x="1661" y="574"/>
                  </a:cubicBezTo>
                  <a:cubicBezTo>
                    <a:pt x="1644" y="577"/>
                    <a:pt x="1627" y="565"/>
                    <a:pt x="1626" y="547"/>
                  </a:cubicBezTo>
                  <a:cubicBezTo>
                    <a:pt x="1626" y="546"/>
                    <a:pt x="1626" y="546"/>
                    <a:pt x="1626" y="546"/>
                  </a:cubicBezTo>
                  <a:cubicBezTo>
                    <a:pt x="1610" y="400"/>
                    <a:pt x="1610" y="400"/>
                    <a:pt x="1610" y="400"/>
                  </a:cubicBezTo>
                  <a:cubicBezTo>
                    <a:pt x="1608" y="381"/>
                    <a:pt x="1619" y="365"/>
                    <a:pt x="1636" y="363"/>
                  </a:cubicBezTo>
                  <a:cubicBezTo>
                    <a:pt x="1652" y="362"/>
                    <a:pt x="1668" y="372"/>
                    <a:pt x="1671" y="390"/>
                  </a:cubicBezTo>
                  <a:cubicBezTo>
                    <a:pt x="1700" y="531"/>
                    <a:pt x="1700" y="531"/>
                    <a:pt x="1700" y="531"/>
                  </a:cubicBezTo>
                  <a:cubicBezTo>
                    <a:pt x="1703" y="551"/>
                    <a:pt x="1693" y="567"/>
                    <a:pt x="1676" y="572"/>
                  </a:cubicBezTo>
                  <a:close/>
                  <a:moveTo>
                    <a:pt x="1730" y="251"/>
                  </a:moveTo>
                  <a:cubicBezTo>
                    <a:pt x="1730" y="249"/>
                    <a:pt x="1730" y="249"/>
                    <a:pt x="1730" y="249"/>
                  </a:cubicBezTo>
                  <a:cubicBezTo>
                    <a:pt x="1702" y="106"/>
                    <a:pt x="1702" y="106"/>
                    <a:pt x="1702" y="106"/>
                  </a:cubicBezTo>
                  <a:cubicBezTo>
                    <a:pt x="1698" y="88"/>
                    <a:pt x="1708" y="71"/>
                    <a:pt x="1725" y="67"/>
                  </a:cubicBezTo>
                  <a:cubicBezTo>
                    <a:pt x="1742" y="63"/>
                    <a:pt x="1757" y="72"/>
                    <a:pt x="1762" y="90"/>
                  </a:cubicBezTo>
                  <a:cubicBezTo>
                    <a:pt x="1805" y="228"/>
                    <a:pt x="1805" y="228"/>
                    <a:pt x="1805" y="228"/>
                  </a:cubicBezTo>
                  <a:cubicBezTo>
                    <a:pt x="1810" y="246"/>
                    <a:pt x="1801" y="265"/>
                    <a:pt x="1784" y="270"/>
                  </a:cubicBezTo>
                  <a:cubicBezTo>
                    <a:pt x="1783" y="270"/>
                    <a:pt x="1783" y="270"/>
                    <a:pt x="1783" y="270"/>
                  </a:cubicBezTo>
                  <a:cubicBezTo>
                    <a:pt x="1769" y="274"/>
                    <a:pt x="1769" y="274"/>
                    <a:pt x="1769" y="274"/>
                  </a:cubicBezTo>
                  <a:cubicBezTo>
                    <a:pt x="1752" y="279"/>
                    <a:pt x="1735" y="269"/>
                    <a:pt x="1730" y="251"/>
                  </a:cubicBezTo>
                  <a:close/>
                  <a:moveTo>
                    <a:pt x="1865" y="569"/>
                  </a:moveTo>
                  <a:lnTo>
                    <a:pt x="1864" y="569"/>
                  </a:lnTo>
                  <a:cubicBezTo>
                    <a:pt x="1852" y="572"/>
                    <a:pt x="1852" y="572"/>
                    <a:pt x="1852" y="572"/>
                  </a:cubicBezTo>
                  <a:cubicBezTo>
                    <a:pt x="1835" y="577"/>
                    <a:pt x="1816" y="567"/>
                    <a:pt x="1813" y="549"/>
                  </a:cubicBezTo>
                  <a:cubicBezTo>
                    <a:pt x="1813" y="549"/>
                    <a:pt x="1813" y="547"/>
                    <a:pt x="1811" y="547"/>
                  </a:cubicBezTo>
                  <a:cubicBezTo>
                    <a:pt x="1783" y="404"/>
                    <a:pt x="1783" y="404"/>
                    <a:pt x="1783" y="404"/>
                  </a:cubicBezTo>
                  <a:cubicBezTo>
                    <a:pt x="1779" y="386"/>
                    <a:pt x="1791" y="368"/>
                    <a:pt x="1808" y="365"/>
                  </a:cubicBezTo>
                  <a:cubicBezTo>
                    <a:pt x="1823" y="362"/>
                    <a:pt x="1840" y="370"/>
                    <a:pt x="1845" y="388"/>
                  </a:cubicBezTo>
                  <a:cubicBezTo>
                    <a:pt x="1886" y="526"/>
                    <a:pt x="1886" y="526"/>
                    <a:pt x="1886" y="526"/>
                  </a:cubicBezTo>
                  <a:cubicBezTo>
                    <a:pt x="1891" y="544"/>
                    <a:pt x="1882" y="563"/>
                    <a:pt x="1865" y="569"/>
                  </a:cubicBezTo>
                  <a:close/>
                  <a:moveTo>
                    <a:pt x="1946" y="267"/>
                  </a:moveTo>
                  <a:cubicBezTo>
                    <a:pt x="1933" y="272"/>
                    <a:pt x="1933" y="272"/>
                    <a:pt x="1933" y="272"/>
                  </a:cubicBezTo>
                  <a:cubicBezTo>
                    <a:pt x="1918" y="278"/>
                    <a:pt x="1899" y="269"/>
                    <a:pt x="1892" y="253"/>
                  </a:cubicBezTo>
                  <a:cubicBezTo>
                    <a:pt x="1892" y="251"/>
                    <a:pt x="1892" y="251"/>
                    <a:pt x="1892" y="251"/>
                  </a:cubicBezTo>
                  <a:cubicBezTo>
                    <a:pt x="1850" y="111"/>
                    <a:pt x="1850" y="111"/>
                    <a:pt x="1850" y="111"/>
                  </a:cubicBezTo>
                  <a:cubicBezTo>
                    <a:pt x="1845" y="94"/>
                    <a:pt x="1855" y="76"/>
                    <a:pt x="1872" y="69"/>
                  </a:cubicBezTo>
                  <a:cubicBezTo>
                    <a:pt x="1887" y="65"/>
                    <a:pt x="1903" y="72"/>
                    <a:pt x="1909" y="88"/>
                  </a:cubicBezTo>
                  <a:cubicBezTo>
                    <a:pt x="1965" y="223"/>
                    <a:pt x="1965" y="223"/>
                    <a:pt x="1965" y="223"/>
                  </a:cubicBezTo>
                  <a:cubicBezTo>
                    <a:pt x="1972" y="240"/>
                    <a:pt x="1963" y="260"/>
                    <a:pt x="1948" y="267"/>
                  </a:cubicBezTo>
                  <a:cubicBezTo>
                    <a:pt x="1946" y="267"/>
                    <a:pt x="1946" y="267"/>
                    <a:pt x="1946" y="267"/>
                  </a:cubicBezTo>
                  <a:close/>
                  <a:moveTo>
                    <a:pt x="2060" y="563"/>
                  </a:moveTo>
                  <a:lnTo>
                    <a:pt x="2058" y="563"/>
                  </a:lnTo>
                  <a:cubicBezTo>
                    <a:pt x="2046" y="569"/>
                    <a:pt x="2046" y="569"/>
                    <a:pt x="2046" y="569"/>
                  </a:cubicBezTo>
                  <a:cubicBezTo>
                    <a:pt x="2029" y="575"/>
                    <a:pt x="2010" y="567"/>
                    <a:pt x="2005" y="551"/>
                  </a:cubicBezTo>
                  <a:cubicBezTo>
                    <a:pt x="2004" y="551"/>
                    <a:pt x="2004" y="549"/>
                    <a:pt x="2004" y="549"/>
                  </a:cubicBezTo>
                  <a:cubicBezTo>
                    <a:pt x="1958" y="411"/>
                    <a:pt x="1958" y="411"/>
                    <a:pt x="1958" y="411"/>
                  </a:cubicBezTo>
                  <a:cubicBezTo>
                    <a:pt x="1951" y="395"/>
                    <a:pt x="1960" y="376"/>
                    <a:pt x="1975" y="368"/>
                  </a:cubicBezTo>
                  <a:cubicBezTo>
                    <a:pt x="1990" y="363"/>
                    <a:pt x="2009" y="370"/>
                    <a:pt x="2016" y="386"/>
                  </a:cubicBezTo>
                  <a:cubicBezTo>
                    <a:pt x="2075" y="519"/>
                    <a:pt x="2075" y="519"/>
                    <a:pt x="2075" y="519"/>
                  </a:cubicBezTo>
                  <a:cubicBezTo>
                    <a:pt x="2083" y="535"/>
                    <a:pt x="2075" y="554"/>
                    <a:pt x="2060" y="56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2" name="Freeform 96">
              <a:extLst>
                <a:ext uri="{FF2B5EF4-FFF2-40B4-BE49-F238E27FC236}">
                  <a16:creationId xmlns:a16="http://schemas.microsoft.com/office/drawing/2014/main" id="{B7CCD65E-64F3-46AD-AC0C-3F773B10252A}"/>
                </a:ext>
              </a:extLst>
            </p:cNvPr>
            <p:cNvSpPr/>
            <p:nvPr/>
          </p:nvSpPr>
          <p:spPr>
            <a:xfrm>
              <a:off x="8869680" y="3124440"/>
              <a:ext cx="1059840" cy="342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45" h="953">
                  <a:moveTo>
                    <a:pt x="2935" y="844"/>
                  </a:moveTo>
                  <a:cubicBezTo>
                    <a:pt x="2403" y="37"/>
                    <a:pt x="2403" y="37"/>
                    <a:pt x="2403" y="37"/>
                  </a:cubicBezTo>
                  <a:cubicBezTo>
                    <a:pt x="2389" y="15"/>
                    <a:pt x="2365" y="0"/>
                    <a:pt x="2340" y="0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1448" y="0"/>
                    <a:pt x="1448" y="0"/>
                    <a:pt x="1448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92" y="0"/>
                    <a:pt x="568" y="15"/>
                    <a:pt x="554" y="37"/>
                  </a:cubicBezTo>
                  <a:cubicBezTo>
                    <a:pt x="9" y="844"/>
                    <a:pt x="9" y="844"/>
                    <a:pt x="9" y="844"/>
                  </a:cubicBezTo>
                  <a:cubicBezTo>
                    <a:pt x="-10" y="880"/>
                    <a:pt x="2" y="924"/>
                    <a:pt x="36" y="943"/>
                  </a:cubicBezTo>
                  <a:cubicBezTo>
                    <a:pt x="46" y="950"/>
                    <a:pt x="60" y="953"/>
                    <a:pt x="72" y="953"/>
                  </a:cubicBezTo>
                  <a:cubicBezTo>
                    <a:pt x="2873" y="953"/>
                    <a:pt x="2873" y="953"/>
                    <a:pt x="2873" y="953"/>
                  </a:cubicBezTo>
                  <a:cubicBezTo>
                    <a:pt x="2913" y="953"/>
                    <a:pt x="2945" y="921"/>
                    <a:pt x="2945" y="880"/>
                  </a:cubicBezTo>
                  <a:cubicBezTo>
                    <a:pt x="2945" y="868"/>
                    <a:pt x="2942" y="856"/>
                    <a:pt x="2935" y="844"/>
                  </a:cubicBezTo>
                  <a:lnTo>
                    <a:pt x="2676" y="801"/>
                  </a:lnTo>
                  <a:cubicBezTo>
                    <a:pt x="2662" y="824"/>
                    <a:pt x="2638" y="839"/>
                    <a:pt x="2611" y="839"/>
                  </a:cubicBezTo>
                  <a:cubicBezTo>
                    <a:pt x="333" y="839"/>
                    <a:pt x="333" y="839"/>
                    <a:pt x="333" y="839"/>
                  </a:cubicBezTo>
                  <a:cubicBezTo>
                    <a:pt x="292" y="839"/>
                    <a:pt x="259" y="805"/>
                    <a:pt x="259" y="764"/>
                  </a:cubicBezTo>
                  <a:cubicBezTo>
                    <a:pt x="259" y="752"/>
                    <a:pt x="263" y="738"/>
                    <a:pt x="270" y="728"/>
                  </a:cubicBezTo>
                  <a:cubicBezTo>
                    <a:pt x="611" y="131"/>
                    <a:pt x="611" y="131"/>
                    <a:pt x="611" y="131"/>
                  </a:cubicBezTo>
                  <a:cubicBezTo>
                    <a:pt x="624" y="109"/>
                    <a:pt x="648" y="94"/>
                    <a:pt x="676" y="94"/>
                  </a:cubicBezTo>
                  <a:cubicBezTo>
                    <a:pt x="1451" y="94"/>
                    <a:pt x="1451" y="94"/>
                    <a:pt x="1451" y="94"/>
                  </a:cubicBezTo>
                  <a:cubicBezTo>
                    <a:pt x="1472" y="94"/>
                    <a:pt x="1472" y="94"/>
                    <a:pt x="1472" y="94"/>
                  </a:cubicBezTo>
                  <a:cubicBezTo>
                    <a:pt x="1519" y="94"/>
                    <a:pt x="1519" y="94"/>
                    <a:pt x="1519" y="94"/>
                  </a:cubicBezTo>
                  <a:cubicBezTo>
                    <a:pt x="2267" y="94"/>
                    <a:pt x="2267" y="94"/>
                    <a:pt x="2267" y="94"/>
                  </a:cubicBezTo>
                  <a:cubicBezTo>
                    <a:pt x="2292" y="94"/>
                    <a:pt x="2317" y="109"/>
                    <a:pt x="2329" y="131"/>
                  </a:cubicBezTo>
                  <a:cubicBezTo>
                    <a:pt x="2676" y="726"/>
                    <a:pt x="2676" y="726"/>
                    <a:pt x="2676" y="726"/>
                  </a:cubicBezTo>
                  <a:cubicBezTo>
                    <a:pt x="2688" y="750"/>
                    <a:pt x="2688" y="778"/>
                    <a:pt x="2676" y="80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3" name="Freeform 97">
              <a:extLst>
                <a:ext uri="{FF2B5EF4-FFF2-40B4-BE49-F238E27FC236}">
                  <a16:creationId xmlns:a16="http://schemas.microsoft.com/office/drawing/2014/main" id="{6AB20191-503F-4A7D-B6B8-82AE9014ED44}"/>
                </a:ext>
              </a:extLst>
            </p:cNvPr>
            <p:cNvSpPr/>
            <p:nvPr/>
          </p:nvSpPr>
          <p:spPr>
            <a:xfrm>
              <a:off x="9243719" y="2734560"/>
              <a:ext cx="84961" cy="152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" h="424">
                  <a:moveTo>
                    <a:pt x="0" y="315"/>
                  </a:moveTo>
                  <a:cubicBezTo>
                    <a:pt x="0" y="341"/>
                    <a:pt x="8" y="367"/>
                    <a:pt x="27" y="385"/>
                  </a:cubicBezTo>
                  <a:cubicBezTo>
                    <a:pt x="51" y="409"/>
                    <a:pt x="84" y="423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53" y="423"/>
                    <a:pt x="186" y="409"/>
                    <a:pt x="210" y="385"/>
                  </a:cubicBezTo>
                  <a:cubicBezTo>
                    <a:pt x="228" y="367"/>
                    <a:pt x="237" y="341"/>
                    <a:pt x="237" y="315"/>
                  </a:cubicBezTo>
                  <a:cubicBezTo>
                    <a:pt x="234" y="210"/>
                    <a:pt x="152" y="58"/>
                    <a:pt x="118" y="0"/>
                  </a:cubicBezTo>
                  <a:cubicBezTo>
                    <a:pt x="85" y="58"/>
                    <a:pt x="3" y="210"/>
                    <a:pt x="0" y="3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4" name="Freeform 98">
              <a:extLst>
                <a:ext uri="{FF2B5EF4-FFF2-40B4-BE49-F238E27FC236}">
                  <a16:creationId xmlns:a16="http://schemas.microsoft.com/office/drawing/2014/main" id="{FEE9D367-15BD-4335-9A84-05DB8BCF3B2E}"/>
                </a:ext>
              </a:extLst>
            </p:cNvPr>
            <p:cNvSpPr/>
            <p:nvPr/>
          </p:nvSpPr>
          <p:spPr>
            <a:xfrm>
              <a:off x="9339840" y="2651761"/>
              <a:ext cx="47520" cy="85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239">
                  <a:moveTo>
                    <a:pt x="0" y="179"/>
                  </a:moveTo>
                  <a:cubicBezTo>
                    <a:pt x="0" y="194"/>
                    <a:pt x="5" y="208"/>
                    <a:pt x="15" y="218"/>
                  </a:cubicBezTo>
                  <a:cubicBezTo>
                    <a:pt x="29" y="232"/>
                    <a:pt x="46" y="239"/>
                    <a:pt x="65" y="239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85" y="239"/>
                    <a:pt x="104" y="232"/>
                    <a:pt x="118" y="218"/>
                  </a:cubicBezTo>
                  <a:cubicBezTo>
                    <a:pt x="128" y="208"/>
                    <a:pt x="133" y="194"/>
                    <a:pt x="133" y="179"/>
                  </a:cubicBezTo>
                  <a:cubicBezTo>
                    <a:pt x="130" y="121"/>
                    <a:pt x="87" y="38"/>
                    <a:pt x="66" y="0"/>
                  </a:cubicBezTo>
                  <a:cubicBezTo>
                    <a:pt x="44" y="38"/>
                    <a:pt x="2" y="121"/>
                    <a:pt x="0" y="17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5" name="Freeform 99">
              <a:extLst>
                <a:ext uri="{FF2B5EF4-FFF2-40B4-BE49-F238E27FC236}">
                  <a16:creationId xmlns:a16="http://schemas.microsoft.com/office/drawing/2014/main" id="{E9EB2DD4-1275-4DE3-91A8-06026BE378B5}"/>
                </a:ext>
              </a:extLst>
            </p:cNvPr>
            <p:cNvSpPr/>
            <p:nvPr/>
          </p:nvSpPr>
          <p:spPr>
            <a:xfrm>
              <a:off x="9333720" y="2846520"/>
              <a:ext cx="140400" cy="249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1" h="694">
                  <a:moveTo>
                    <a:pt x="391" y="513"/>
                  </a:moveTo>
                  <a:cubicBezTo>
                    <a:pt x="385" y="336"/>
                    <a:pt x="242" y="78"/>
                    <a:pt x="196" y="0"/>
                  </a:cubicBezTo>
                  <a:cubicBezTo>
                    <a:pt x="150" y="78"/>
                    <a:pt x="7" y="336"/>
                    <a:pt x="0" y="513"/>
                  </a:cubicBezTo>
                  <a:cubicBezTo>
                    <a:pt x="-2" y="557"/>
                    <a:pt x="16" y="598"/>
                    <a:pt x="46" y="629"/>
                  </a:cubicBezTo>
                  <a:cubicBezTo>
                    <a:pt x="84" y="670"/>
                    <a:pt x="138" y="692"/>
                    <a:pt x="193" y="694"/>
                  </a:cubicBezTo>
                  <a:cubicBezTo>
                    <a:pt x="195" y="694"/>
                    <a:pt x="195" y="694"/>
                    <a:pt x="195" y="694"/>
                  </a:cubicBezTo>
                  <a:cubicBezTo>
                    <a:pt x="196" y="694"/>
                    <a:pt x="198" y="694"/>
                    <a:pt x="198" y="694"/>
                  </a:cubicBezTo>
                  <a:cubicBezTo>
                    <a:pt x="254" y="692"/>
                    <a:pt x="307" y="670"/>
                    <a:pt x="346" y="629"/>
                  </a:cubicBezTo>
                  <a:cubicBezTo>
                    <a:pt x="375" y="598"/>
                    <a:pt x="392" y="557"/>
                    <a:pt x="391" y="51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EF27A3-02E3-41C9-B2AF-925289701B0A}"/>
              </a:ext>
            </a:extLst>
          </p:cNvPr>
          <p:cNvGrpSpPr/>
          <p:nvPr/>
        </p:nvGrpSpPr>
        <p:grpSpPr>
          <a:xfrm>
            <a:off x="9733189" y="4261808"/>
            <a:ext cx="412513" cy="313819"/>
            <a:chOff x="7589519" y="2548440"/>
            <a:chExt cx="1096921" cy="834480"/>
          </a:xfrm>
          <a:solidFill>
            <a:schemeClr val="bg1"/>
          </a:solidFill>
        </p:grpSpPr>
        <p:sp>
          <p:nvSpPr>
            <p:cNvPr id="87" name="Freeform 101">
              <a:extLst>
                <a:ext uri="{FF2B5EF4-FFF2-40B4-BE49-F238E27FC236}">
                  <a16:creationId xmlns:a16="http://schemas.microsoft.com/office/drawing/2014/main" id="{F2E2DDE7-7BC4-47A1-9C6E-08CBC196627D}"/>
                </a:ext>
              </a:extLst>
            </p:cNvPr>
            <p:cNvSpPr/>
            <p:nvPr/>
          </p:nvSpPr>
          <p:spPr>
            <a:xfrm>
              <a:off x="8412120" y="2742480"/>
              <a:ext cx="6408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9" h="413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5" y="413"/>
                    <a:pt x="10" y="413"/>
                  </a:cubicBezTo>
                  <a:cubicBezTo>
                    <a:pt x="169" y="413"/>
                    <a:pt x="169" y="413"/>
                    <a:pt x="169" y="413"/>
                  </a:cubicBezTo>
                  <a:cubicBezTo>
                    <a:pt x="174" y="413"/>
                    <a:pt x="179" y="408"/>
                    <a:pt x="179" y="402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9" y="5"/>
                    <a:pt x="172" y="0"/>
                    <a:pt x="16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8" name="Freeform 102">
              <a:extLst>
                <a:ext uri="{FF2B5EF4-FFF2-40B4-BE49-F238E27FC236}">
                  <a16:creationId xmlns:a16="http://schemas.microsoft.com/office/drawing/2014/main" id="{87184D53-EC34-415F-A329-707C056F8A36}"/>
                </a:ext>
              </a:extLst>
            </p:cNvPr>
            <p:cNvSpPr/>
            <p:nvPr/>
          </p:nvSpPr>
          <p:spPr>
            <a:xfrm>
              <a:off x="8488800" y="2768040"/>
              <a:ext cx="1656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301">
                  <a:moveTo>
                    <a:pt x="0" y="301"/>
                  </a:moveTo>
                  <a:lnTo>
                    <a:pt x="47" y="30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9" name="Freeform 103">
              <a:extLst>
                <a:ext uri="{FF2B5EF4-FFF2-40B4-BE49-F238E27FC236}">
                  <a16:creationId xmlns:a16="http://schemas.microsoft.com/office/drawing/2014/main" id="{F99EC4D6-750B-4693-A855-9AB372829E6D}"/>
                </a:ext>
              </a:extLst>
            </p:cNvPr>
            <p:cNvSpPr/>
            <p:nvPr/>
          </p:nvSpPr>
          <p:spPr>
            <a:xfrm>
              <a:off x="8517240" y="2742480"/>
              <a:ext cx="6408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9" h="413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5" y="413"/>
                    <a:pt x="10" y="413"/>
                  </a:cubicBezTo>
                  <a:cubicBezTo>
                    <a:pt x="169" y="413"/>
                    <a:pt x="169" y="413"/>
                    <a:pt x="169" y="413"/>
                  </a:cubicBezTo>
                  <a:cubicBezTo>
                    <a:pt x="174" y="413"/>
                    <a:pt x="179" y="408"/>
                    <a:pt x="179" y="402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9" y="5"/>
                    <a:pt x="172" y="0"/>
                    <a:pt x="16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0" name="Freeform 104">
              <a:extLst>
                <a:ext uri="{FF2B5EF4-FFF2-40B4-BE49-F238E27FC236}">
                  <a16:creationId xmlns:a16="http://schemas.microsoft.com/office/drawing/2014/main" id="{CD16722A-4AA3-492C-899B-B5CEF3AC9476}"/>
                </a:ext>
              </a:extLst>
            </p:cNvPr>
            <p:cNvSpPr/>
            <p:nvPr/>
          </p:nvSpPr>
          <p:spPr>
            <a:xfrm>
              <a:off x="8593560" y="2768040"/>
              <a:ext cx="1656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301">
                  <a:moveTo>
                    <a:pt x="0" y="301"/>
                  </a:moveTo>
                  <a:lnTo>
                    <a:pt x="47" y="30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9CA12B42-F8B3-4A4E-B3F2-E35F2C8C955C}"/>
                </a:ext>
              </a:extLst>
            </p:cNvPr>
            <p:cNvSpPr/>
            <p:nvPr/>
          </p:nvSpPr>
          <p:spPr>
            <a:xfrm>
              <a:off x="8622000" y="2742480"/>
              <a:ext cx="6444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0" h="413">
                  <a:moveTo>
                    <a:pt x="1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6" y="413"/>
                    <a:pt x="11" y="413"/>
                  </a:cubicBezTo>
                  <a:cubicBezTo>
                    <a:pt x="170" y="413"/>
                    <a:pt x="170" y="413"/>
                    <a:pt x="170" y="413"/>
                  </a:cubicBezTo>
                  <a:cubicBezTo>
                    <a:pt x="175" y="413"/>
                    <a:pt x="180" y="408"/>
                    <a:pt x="180" y="40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5"/>
                    <a:pt x="174" y="0"/>
                    <a:pt x="16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AC053CBC-D431-413C-848B-57D415C5262A}"/>
                </a:ext>
              </a:extLst>
            </p:cNvPr>
            <p:cNvSpPr/>
            <p:nvPr/>
          </p:nvSpPr>
          <p:spPr>
            <a:xfrm>
              <a:off x="7589519" y="2742480"/>
              <a:ext cx="6372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" h="413">
                  <a:moveTo>
                    <a:pt x="16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4" y="413"/>
                    <a:pt x="10" y="413"/>
                  </a:cubicBezTo>
                  <a:cubicBezTo>
                    <a:pt x="167" y="413"/>
                    <a:pt x="167" y="413"/>
                    <a:pt x="167" y="413"/>
                  </a:cubicBezTo>
                  <a:cubicBezTo>
                    <a:pt x="175" y="413"/>
                    <a:pt x="178" y="408"/>
                    <a:pt x="178" y="402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2" y="0"/>
                    <a:pt x="16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0E7D8873-41F5-47B0-8385-498614F372D3}"/>
                </a:ext>
              </a:extLst>
            </p:cNvPr>
            <p:cNvSpPr/>
            <p:nvPr/>
          </p:nvSpPr>
          <p:spPr>
            <a:xfrm>
              <a:off x="7665480" y="2768040"/>
              <a:ext cx="1692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" h="301">
                  <a:moveTo>
                    <a:pt x="0" y="301"/>
                  </a:moveTo>
                  <a:lnTo>
                    <a:pt x="48" y="301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68AECA23-DDF8-4371-A0C8-D686F5ECD69E}"/>
                </a:ext>
              </a:extLst>
            </p:cNvPr>
            <p:cNvSpPr/>
            <p:nvPr/>
          </p:nvSpPr>
          <p:spPr>
            <a:xfrm>
              <a:off x="7694640" y="2742480"/>
              <a:ext cx="6372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" h="413">
                  <a:moveTo>
                    <a:pt x="16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4" y="413"/>
                    <a:pt x="10" y="413"/>
                  </a:cubicBezTo>
                  <a:cubicBezTo>
                    <a:pt x="167" y="413"/>
                    <a:pt x="167" y="413"/>
                    <a:pt x="167" y="413"/>
                  </a:cubicBezTo>
                  <a:cubicBezTo>
                    <a:pt x="175" y="413"/>
                    <a:pt x="178" y="408"/>
                    <a:pt x="178" y="402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2" y="0"/>
                    <a:pt x="16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003E3947-4F39-405B-9516-8097601B92B7}"/>
                </a:ext>
              </a:extLst>
            </p:cNvPr>
            <p:cNvSpPr/>
            <p:nvPr/>
          </p:nvSpPr>
          <p:spPr>
            <a:xfrm>
              <a:off x="7770240" y="2768040"/>
              <a:ext cx="17280" cy="108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" h="301">
                  <a:moveTo>
                    <a:pt x="0" y="301"/>
                  </a:moveTo>
                  <a:lnTo>
                    <a:pt x="49" y="301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" name="Freeform 110">
              <a:extLst>
                <a:ext uri="{FF2B5EF4-FFF2-40B4-BE49-F238E27FC236}">
                  <a16:creationId xmlns:a16="http://schemas.microsoft.com/office/drawing/2014/main" id="{8EFA2521-7FCF-4A20-BFED-51CFDF3C72CB}"/>
                </a:ext>
              </a:extLst>
            </p:cNvPr>
            <p:cNvSpPr/>
            <p:nvPr/>
          </p:nvSpPr>
          <p:spPr>
            <a:xfrm>
              <a:off x="7799760" y="2742480"/>
              <a:ext cx="63720" cy="14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" h="413">
                  <a:moveTo>
                    <a:pt x="16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8"/>
                    <a:pt x="4" y="413"/>
                    <a:pt x="10" y="413"/>
                  </a:cubicBezTo>
                  <a:cubicBezTo>
                    <a:pt x="167" y="413"/>
                    <a:pt x="167" y="413"/>
                    <a:pt x="167" y="413"/>
                  </a:cubicBezTo>
                  <a:cubicBezTo>
                    <a:pt x="174" y="413"/>
                    <a:pt x="178" y="408"/>
                    <a:pt x="178" y="402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2" y="0"/>
                    <a:pt x="16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8E8F4AE9-F630-4512-B443-05D8965B017F}"/>
                </a:ext>
              </a:extLst>
            </p:cNvPr>
            <p:cNvSpPr/>
            <p:nvPr/>
          </p:nvSpPr>
          <p:spPr>
            <a:xfrm>
              <a:off x="7873560" y="2613240"/>
              <a:ext cx="528120" cy="769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8" h="2139">
                  <a:moveTo>
                    <a:pt x="1260" y="77"/>
                  </a:moveTo>
                  <a:cubicBezTo>
                    <a:pt x="1119" y="104"/>
                    <a:pt x="933" y="121"/>
                    <a:pt x="733" y="121"/>
                  </a:cubicBezTo>
                  <a:cubicBezTo>
                    <a:pt x="533" y="121"/>
                    <a:pt x="345" y="104"/>
                    <a:pt x="204" y="77"/>
                  </a:cubicBezTo>
                  <a:cubicBezTo>
                    <a:pt x="78" y="52"/>
                    <a:pt x="24" y="24"/>
                    <a:pt x="8" y="5"/>
                  </a:cubicBezTo>
                  <a:cubicBezTo>
                    <a:pt x="5" y="5"/>
                    <a:pt x="1" y="5"/>
                    <a:pt x="0" y="5"/>
                  </a:cubicBezTo>
                  <a:cubicBezTo>
                    <a:pt x="0" y="1992"/>
                    <a:pt x="0" y="1992"/>
                    <a:pt x="0" y="1992"/>
                  </a:cubicBezTo>
                  <a:cubicBezTo>
                    <a:pt x="0" y="1998"/>
                    <a:pt x="1" y="2001"/>
                    <a:pt x="5" y="2004"/>
                  </a:cubicBezTo>
                  <a:cubicBezTo>
                    <a:pt x="4" y="2008"/>
                    <a:pt x="1" y="2009"/>
                    <a:pt x="1" y="2011"/>
                  </a:cubicBezTo>
                  <a:cubicBezTo>
                    <a:pt x="1" y="2027"/>
                    <a:pt x="45" y="2065"/>
                    <a:pt x="208" y="2096"/>
                  </a:cubicBezTo>
                  <a:cubicBezTo>
                    <a:pt x="348" y="2124"/>
                    <a:pt x="535" y="2139"/>
                    <a:pt x="735" y="2139"/>
                  </a:cubicBezTo>
                  <a:cubicBezTo>
                    <a:pt x="936" y="2139"/>
                    <a:pt x="1124" y="2124"/>
                    <a:pt x="1264" y="2096"/>
                  </a:cubicBezTo>
                  <a:cubicBezTo>
                    <a:pt x="1380" y="2074"/>
                    <a:pt x="1435" y="2047"/>
                    <a:pt x="1458" y="2028"/>
                  </a:cubicBezTo>
                  <a:cubicBezTo>
                    <a:pt x="1464" y="2024"/>
                    <a:pt x="1468" y="2019"/>
                    <a:pt x="1468" y="2011"/>
                  </a:cubicBezTo>
                  <a:cubicBezTo>
                    <a:pt x="1468" y="0"/>
                    <a:pt x="1468" y="0"/>
                    <a:pt x="1468" y="0"/>
                  </a:cubicBezTo>
                  <a:cubicBezTo>
                    <a:pt x="1467" y="0"/>
                    <a:pt x="1464" y="0"/>
                    <a:pt x="1463" y="0"/>
                  </a:cubicBezTo>
                  <a:cubicBezTo>
                    <a:pt x="1453" y="16"/>
                    <a:pt x="1400" y="49"/>
                    <a:pt x="1260" y="7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" name="Freeform 112">
              <a:extLst>
                <a:ext uri="{FF2B5EF4-FFF2-40B4-BE49-F238E27FC236}">
                  <a16:creationId xmlns:a16="http://schemas.microsoft.com/office/drawing/2014/main" id="{880101E6-33A9-4376-9EB1-D899C7F85416}"/>
                </a:ext>
              </a:extLst>
            </p:cNvPr>
            <p:cNvSpPr/>
            <p:nvPr/>
          </p:nvSpPr>
          <p:spPr>
            <a:xfrm>
              <a:off x="7874280" y="2548440"/>
              <a:ext cx="527400" cy="91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6" h="254">
                  <a:moveTo>
                    <a:pt x="204" y="213"/>
                  </a:moveTo>
                  <a:cubicBezTo>
                    <a:pt x="346" y="240"/>
                    <a:pt x="534" y="254"/>
                    <a:pt x="733" y="254"/>
                  </a:cubicBezTo>
                  <a:cubicBezTo>
                    <a:pt x="933" y="254"/>
                    <a:pt x="1122" y="240"/>
                    <a:pt x="1262" y="213"/>
                  </a:cubicBezTo>
                  <a:cubicBezTo>
                    <a:pt x="1424" y="180"/>
                    <a:pt x="1466" y="141"/>
                    <a:pt x="1466" y="127"/>
                  </a:cubicBezTo>
                  <a:cubicBezTo>
                    <a:pt x="1466" y="112"/>
                    <a:pt x="1424" y="74"/>
                    <a:pt x="1262" y="43"/>
                  </a:cubicBezTo>
                  <a:cubicBezTo>
                    <a:pt x="1122" y="14"/>
                    <a:pt x="933" y="0"/>
                    <a:pt x="733" y="0"/>
                  </a:cubicBezTo>
                  <a:cubicBezTo>
                    <a:pt x="534" y="0"/>
                    <a:pt x="346" y="14"/>
                    <a:pt x="204" y="43"/>
                  </a:cubicBezTo>
                  <a:cubicBezTo>
                    <a:pt x="44" y="74"/>
                    <a:pt x="0" y="112"/>
                    <a:pt x="0" y="127"/>
                  </a:cubicBezTo>
                  <a:cubicBezTo>
                    <a:pt x="0" y="141"/>
                    <a:pt x="44" y="180"/>
                    <a:pt x="204" y="21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79" name="Picture 78" descr="Logo&#10;&#10;Description automatically generated">
            <a:extLst>
              <a:ext uri="{FF2B5EF4-FFF2-40B4-BE49-F238E27FC236}">
                <a16:creationId xmlns:a16="http://schemas.microsoft.com/office/drawing/2014/main" id="{E36099C7-D246-45D6-82AC-01277C663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" y="-20548"/>
            <a:ext cx="2870820" cy="135744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BD7D4A2F-DBF0-4675-9EE4-011C8B55CDC5}"/>
              </a:ext>
            </a:extLst>
          </p:cNvPr>
          <p:cNvSpPr txBox="1"/>
          <p:nvPr/>
        </p:nvSpPr>
        <p:spPr>
          <a:xfrm>
            <a:off x="668760" y="2910894"/>
            <a:ext cx="542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03A70445-4E52-4D7D-B0FC-6EDDABE8C650}"/>
              </a:ext>
            </a:extLst>
          </p:cNvPr>
          <p:cNvSpPr/>
          <p:nvPr/>
        </p:nvSpPr>
        <p:spPr>
          <a:xfrm>
            <a:off x="5270180" y="-20548"/>
            <a:ext cx="6921820" cy="6878548"/>
          </a:xfrm>
          <a:custGeom>
            <a:avLst/>
            <a:gdLst>
              <a:gd name="connsiteX0" fmla="*/ 2451100 w 3911600"/>
              <a:gd name="connsiteY0" fmla="*/ 0 h 6896100"/>
              <a:gd name="connsiteX1" fmla="*/ 0 w 3911600"/>
              <a:gd name="connsiteY1" fmla="*/ 6896100 h 6896100"/>
              <a:gd name="connsiteX2" fmla="*/ 3911600 w 3911600"/>
              <a:gd name="connsiteY2" fmla="*/ 6896100 h 6896100"/>
              <a:gd name="connsiteX3" fmla="*/ 3911600 w 3911600"/>
              <a:gd name="connsiteY3" fmla="*/ 0 h 6896100"/>
              <a:gd name="connsiteX4" fmla="*/ 2451100 w 3911600"/>
              <a:gd name="connsiteY4" fmla="*/ 0 h 6896100"/>
              <a:gd name="connsiteX0" fmla="*/ 2451100 w 3911600"/>
              <a:gd name="connsiteY0" fmla="*/ 0 h 6896100"/>
              <a:gd name="connsiteX1" fmla="*/ 1519076 w 3911600"/>
              <a:gd name="connsiteY1" fmla="*/ 40640 h 6896100"/>
              <a:gd name="connsiteX2" fmla="*/ 0 w 3911600"/>
              <a:gd name="connsiteY2" fmla="*/ 6896100 h 6896100"/>
              <a:gd name="connsiteX3" fmla="*/ 3911600 w 3911600"/>
              <a:gd name="connsiteY3" fmla="*/ 6896100 h 6896100"/>
              <a:gd name="connsiteX4" fmla="*/ 3911600 w 3911600"/>
              <a:gd name="connsiteY4" fmla="*/ 0 h 6896100"/>
              <a:gd name="connsiteX5" fmla="*/ 2451100 w 3911600"/>
              <a:gd name="connsiteY5" fmla="*/ 0 h 6896100"/>
              <a:gd name="connsiteX0" fmla="*/ 3113066 w 4573566"/>
              <a:gd name="connsiteY0" fmla="*/ 0 h 6896100"/>
              <a:gd name="connsiteX1" fmla="*/ 0 w 4573566"/>
              <a:gd name="connsiteY1" fmla="*/ 27094 h 6896100"/>
              <a:gd name="connsiteX2" fmla="*/ 661966 w 4573566"/>
              <a:gd name="connsiteY2" fmla="*/ 6896100 h 6896100"/>
              <a:gd name="connsiteX3" fmla="*/ 4573566 w 4573566"/>
              <a:gd name="connsiteY3" fmla="*/ 6896100 h 6896100"/>
              <a:gd name="connsiteX4" fmla="*/ 4573566 w 4573566"/>
              <a:gd name="connsiteY4" fmla="*/ 0 h 6896100"/>
              <a:gd name="connsiteX5" fmla="*/ 3113066 w 4573566"/>
              <a:gd name="connsiteY5" fmla="*/ 0 h 6896100"/>
              <a:gd name="connsiteX0" fmla="*/ 5512688 w 6973188"/>
              <a:gd name="connsiteY0" fmla="*/ 0 h 6909647"/>
              <a:gd name="connsiteX1" fmla="*/ 2399622 w 6973188"/>
              <a:gd name="connsiteY1" fmla="*/ 27094 h 6909647"/>
              <a:gd name="connsiteX2" fmla="*/ 0 w 6973188"/>
              <a:gd name="connsiteY2" fmla="*/ 6909647 h 6909647"/>
              <a:gd name="connsiteX3" fmla="*/ 6973188 w 6973188"/>
              <a:gd name="connsiteY3" fmla="*/ 6896100 h 6909647"/>
              <a:gd name="connsiteX4" fmla="*/ 6973188 w 6973188"/>
              <a:gd name="connsiteY4" fmla="*/ 0 h 6909647"/>
              <a:gd name="connsiteX5" fmla="*/ 5512688 w 6973188"/>
              <a:gd name="connsiteY5" fmla="*/ 0 h 690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3188" h="6909647">
                <a:moveTo>
                  <a:pt x="5512688" y="0"/>
                </a:moveTo>
                <a:cubicBezTo>
                  <a:pt x="5495529" y="22578"/>
                  <a:pt x="2416781" y="4516"/>
                  <a:pt x="2399622" y="27094"/>
                </a:cubicBezTo>
                <a:lnTo>
                  <a:pt x="0" y="6909647"/>
                </a:lnTo>
                <a:lnTo>
                  <a:pt x="6973188" y="6896100"/>
                </a:lnTo>
                <a:lnTo>
                  <a:pt x="6973188" y="0"/>
                </a:lnTo>
                <a:lnTo>
                  <a:pt x="5512688" y="0"/>
                </a:lnTo>
                <a:close/>
              </a:path>
            </a:pathLst>
          </a:custGeom>
          <a:blipFill>
            <a:blip r:embed="rId3"/>
            <a:stretch>
              <a:fillRect l="-76139" t="-3736" r="-13097" b="-26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F2587F4-3479-4024-87D1-0E638687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48" y="0"/>
            <a:ext cx="2804010" cy="6876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7E4AE-05C7-CBE3-3638-5D452F40B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936" y="5691735"/>
            <a:ext cx="1373339" cy="10063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D2771-701D-83CA-CC2D-FBE8DC402C86}"/>
              </a:ext>
            </a:extLst>
          </p:cNvPr>
          <p:cNvSpPr/>
          <p:nvPr/>
        </p:nvSpPr>
        <p:spPr>
          <a:xfrm>
            <a:off x="141465" y="6256421"/>
            <a:ext cx="941377" cy="45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FFB48-87E2-9596-24D8-1B23A500C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26" y="5722726"/>
            <a:ext cx="1835894" cy="11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E8709-F8B2-9B5D-99BF-F27D4245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16240C-9733-FCAA-7D5F-9B3E37DBB3C1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FFBB-44E6-F651-BFCE-D57229BA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" y="1025452"/>
            <a:ext cx="5557586" cy="545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4FECF-98C6-00AE-0D94-F4F9586E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128" y="1025452"/>
            <a:ext cx="6567234" cy="308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B3406-7AF4-8ECC-0714-053A4F23AEE0}"/>
              </a:ext>
            </a:extLst>
          </p:cNvPr>
          <p:cNvSpPr txBox="1"/>
          <p:nvPr/>
        </p:nvSpPr>
        <p:spPr>
          <a:xfrm>
            <a:off x="79542" y="189984"/>
            <a:ext cx="1043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SuDS</a:t>
            </a:r>
            <a:r>
              <a:rPr lang="en-US" sz="3200" dirty="0"/>
              <a:t> Philosophy:  </a:t>
            </a:r>
            <a:r>
              <a:rPr lang="en-US" sz="3200" i="1" dirty="0"/>
              <a:t>Mimic natural hydrological processes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5231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stormtech_animation.avi">
            <a:hlinkClick r:id="" action="ppaction://ole?verb=0"/>
            <a:extLst>
              <a:ext uri="{FF2B5EF4-FFF2-40B4-BE49-F238E27FC236}">
                <a16:creationId xmlns:a16="http://schemas.microsoft.com/office/drawing/2014/main" id="{16D26576-144F-4685-AF9B-E935EDD7238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5" y="441323"/>
            <a:ext cx="3356437" cy="2746377"/>
          </a:xfrm>
          <a:prstGeom prst="rect">
            <a:avLst/>
          </a:prstGeom>
          <a:solidFill>
            <a:srgbClr val="0033CC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2" name="Text Box 5">
            <a:extLst>
              <a:ext uri="{FF2B5EF4-FFF2-40B4-BE49-F238E27FC236}">
                <a16:creationId xmlns:a16="http://schemas.microsoft.com/office/drawing/2014/main" id="{3ED09EDD-07CF-4C33-BCA6-CDFAC99C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47" y="1158244"/>
            <a:ext cx="529941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Eras Bold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Eras Medium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Ponds: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Can take up developable space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Safety hazard?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Seasonal smell &amp; insect nuisance?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Capable under high pollutant loading?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</a:rPr>
              <a:t>Maintenance costs?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9794A9C-7454-4F1E-B268-A15174F0A52E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2116070"/>
            <a:ext cx="10420351" cy="4230689"/>
            <a:chOff x="-33" y="1633"/>
            <a:chExt cx="6564" cy="2665"/>
          </a:xfrm>
        </p:grpSpPr>
        <p:sp>
          <p:nvSpPr>
            <p:cNvPr id="43015" name="Text Box 7">
              <a:extLst>
                <a:ext uri="{FF2B5EF4-FFF2-40B4-BE49-F238E27FC236}">
                  <a16:creationId xmlns:a16="http://schemas.microsoft.com/office/drawing/2014/main" id="{DA48C4C2-1A5E-4446-A71C-6A517088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" y="2834"/>
              <a:ext cx="349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Eras Bold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Eras Medium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Arial" panose="020B0604020202020204" pitchFamily="34" charset="0"/>
                </a:rPr>
                <a:t>Below-ground attenuation:</a:t>
              </a:r>
              <a:endParaRPr lang="en-US" altLang="en-US" sz="2800" dirty="0">
                <a:latin typeface="Arial" panose="020B0604020202020204" pitchFamily="34" charset="0"/>
              </a:endParaRP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2000" b="1" dirty="0">
                  <a:latin typeface="Arial" panose="020B0604020202020204" pitchFamily="34" charset="0"/>
                </a:rPr>
                <a:t>Can unlock more developable space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2000" b="1" dirty="0">
                  <a:latin typeface="Arial" panose="020B0604020202020204" pitchFamily="34" charset="0"/>
                </a:rPr>
                <a:t>Can be used to augment surface storage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2000" b="1" dirty="0">
                  <a:latin typeface="Arial" panose="020B0604020202020204" pitchFamily="34" charset="0"/>
                </a:rPr>
                <a:t>May reduce insurance liability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Quantifiable performance</a:t>
              </a:r>
            </a:p>
          </p:txBody>
        </p:sp>
        <p:pic>
          <p:nvPicPr>
            <p:cNvPr id="43016" name="Picture 8">
              <a:extLst>
                <a:ext uri="{FF2B5EF4-FFF2-40B4-BE49-F238E27FC236}">
                  <a16:creationId xmlns:a16="http://schemas.microsoft.com/office/drawing/2014/main" id="{93EF3594-9F41-4C8E-8E70-EE28C5A2F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8" t="31360" r="36955" b="22769"/>
            <a:stretch>
              <a:fillRect/>
            </a:stretch>
          </p:blipFill>
          <p:spPr bwMode="auto">
            <a:xfrm>
              <a:off x="3608" y="2568"/>
              <a:ext cx="2098" cy="173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7" name="UTurnArrow">
              <a:extLst>
                <a:ext uri="{FF2B5EF4-FFF2-40B4-BE49-F238E27FC236}">
                  <a16:creationId xmlns:a16="http://schemas.microsoft.com/office/drawing/2014/main" id="{B5F46F58-A483-4386-81E0-648E94D97B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5400000">
              <a:off x="4843" y="1505"/>
              <a:ext cx="1559" cy="1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3 h 21600"/>
                <a:gd name="T17" fmla="*/ 6271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6190" y="13819"/>
                  </a:moveTo>
                  <a:lnTo>
                    <a:pt x="21600" y="8826"/>
                  </a:lnTo>
                  <a:lnTo>
                    <a:pt x="19325" y="8826"/>
                  </a:lnTo>
                  <a:lnTo>
                    <a:pt x="19325" y="8310"/>
                  </a:lnTo>
                  <a:cubicBezTo>
                    <a:pt x="19325" y="3721"/>
                    <a:pt x="14999" y="0"/>
                    <a:pt x="9663" y="0"/>
                  </a:cubicBezTo>
                  <a:cubicBezTo>
                    <a:pt x="4326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270" y="21600"/>
                  </a:lnTo>
                  <a:lnTo>
                    <a:pt x="6270" y="8310"/>
                  </a:lnTo>
                  <a:cubicBezTo>
                    <a:pt x="6270" y="7031"/>
                    <a:pt x="7475" y="5995"/>
                    <a:pt x="8962" y="5995"/>
                  </a:cubicBezTo>
                  <a:lnTo>
                    <a:pt x="10363" y="5995"/>
                  </a:lnTo>
                  <a:cubicBezTo>
                    <a:pt x="11850" y="5995"/>
                    <a:pt x="13055" y="7031"/>
                    <a:pt x="13055" y="8310"/>
                  </a:cubicBezTo>
                  <a:lnTo>
                    <a:pt x="13055" y="8826"/>
                  </a:lnTo>
                  <a:lnTo>
                    <a:pt x="10780" y="8826"/>
                  </a:lnTo>
                  <a:lnTo>
                    <a:pt x="16190" y="13819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Rectangle 10">
            <a:extLst>
              <a:ext uri="{FF2B5EF4-FFF2-40B4-BE49-F238E27FC236}">
                <a16:creationId xmlns:a16="http://schemas.microsoft.com/office/drawing/2014/main" id="{131EA8DF-A008-4B1B-AEE7-086DB1B5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1" y="303214"/>
            <a:ext cx="48304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ヒラギノ角ゴ Pro W3" charset="-128"/>
              </a:rPr>
              <a:t>Why Go Underground…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36FEA-2452-4745-8D02-4B9ED00106C4}"/>
              </a:ext>
            </a:extLst>
          </p:cNvPr>
          <p:cNvSpPr/>
          <p:nvPr/>
        </p:nvSpPr>
        <p:spPr>
          <a:xfrm>
            <a:off x="162576" y="6215270"/>
            <a:ext cx="897598" cy="539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68C37-74F4-637A-DFD7-47F670CA826A}"/>
              </a:ext>
            </a:extLst>
          </p:cNvPr>
          <p:cNvSpPr txBox="1"/>
          <p:nvPr/>
        </p:nvSpPr>
        <p:spPr>
          <a:xfrm>
            <a:off x="127853" y="207074"/>
            <a:ext cx="8115395" cy="861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Planning, design, installation and adoption/operation of below-ground </a:t>
            </a:r>
            <a:r>
              <a:rPr lang="en-GB" sz="2400" b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attenuation assets requires due diligence to ensure they are fit for purpose.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Below ground attenuation devices for sustainable drainage systems (</a:t>
            </a:r>
            <a:r>
              <a:rPr lang="en-GB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SuDS</a:t>
            </a: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), are often considered a commodity.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2400" b="1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tendency can be to fit the lowest cost option, given the volume of water required by the engineer’s design.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GB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can the ultimate asset owner be sure it will function as intended 10, 20, 50+ years down the line?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long-term performance, maintenance and repair costs need to be assessed in order to agree the commuted sum that a developer pays when handing over the asset to the adopting body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A342C-AE05-B007-FD96-26D794A9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851" y="68240"/>
            <a:ext cx="3575240" cy="4818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906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955AE-E278-EF58-A32E-9374553C5F51}"/>
              </a:ext>
            </a:extLst>
          </p:cNvPr>
          <p:cNvSpPr txBox="1"/>
          <p:nvPr/>
        </p:nvSpPr>
        <p:spPr>
          <a:xfrm>
            <a:off x="479342" y="286006"/>
            <a:ext cx="8309816" cy="644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Due diligence required to check product compliance with all the necessary standards, certifications and approvals.</a:t>
            </a:r>
          </a:p>
          <a:p>
            <a:endParaRPr lang="en-GB" sz="32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cs typeface="Times New Roman" panose="02020603050405020304" pitchFamily="18" charset="0"/>
              </a:rPr>
              <a:t>CE Mark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0" i="0" dirty="0">
                <a:solidFill>
                  <a:srgbClr val="1F1F1F"/>
                </a:solidFill>
                <a:effectLst/>
              </a:rPr>
              <a:t>CE marking indicates that a construction product is in conformity with its declared performance and that it has been assessed according to a </a:t>
            </a:r>
            <a:r>
              <a:rPr lang="en-US" sz="3200" b="0" i="0" dirty="0" err="1">
                <a:solidFill>
                  <a:srgbClr val="1F1F1F"/>
                </a:solidFill>
                <a:effectLst/>
              </a:rPr>
              <a:t>harmonised</a:t>
            </a:r>
            <a:r>
              <a:rPr lang="en-US" sz="3200" b="0" i="0" dirty="0">
                <a:solidFill>
                  <a:srgbClr val="1F1F1F"/>
                </a:solidFill>
                <a:effectLst/>
              </a:rPr>
              <a:t> European standard or a European Technical Assessment has been issued for it.</a:t>
            </a:r>
            <a:endParaRPr lang="en-GB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39B7F-EDF5-B34C-2C9D-11D204EA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285" y="2006127"/>
            <a:ext cx="3170828" cy="4440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27338-89AE-A3A2-D643-D580C943C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876" y="204120"/>
            <a:ext cx="2229133" cy="15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955AE-E278-EF58-A32E-9374553C5F51}"/>
              </a:ext>
            </a:extLst>
          </p:cNvPr>
          <p:cNvSpPr txBox="1"/>
          <p:nvPr/>
        </p:nvSpPr>
        <p:spPr>
          <a:xfrm>
            <a:off x="119980" y="50877"/>
            <a:ext cx="12072019" cy="618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Standards &amp; Certifications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Products must conform to the relevant standards in terms of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3100" kern="100" dirty="0" err="1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1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functional performance</a:t>
            </a: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governed mainly by evaluation, management and testing of the product’s material properties, manufacturing processes, geometry &amp; dimensional tolerances. </a:t>
            </a:r>
            <a:endParaRPr lang="en-GB" sz="31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(ii) structural design </a:t>
            </a: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process.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British Standards (BS) are the most well known in the UK.  In some cases, a harmonised standard, accepted by multiple nations, could apply, designated BS EN or BS ISO.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There cannot be more than one standard covering the same scope in any territory.</a:t>
            </a:r>
          </a:p>
        </p:txBody>
      </p:sp>
    </p:spTree>
    <p:extLst>
      <p:ext uri="{BB962C8B-B14F-4D97-AF65-F5344CB8AC3E}">
        <p14:creationId xmlns:p14="http://schemas.microsoft.com/office/powerpoint/2010/main" val="229212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11791666" cy="163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C030DA-EDD6-982A-76EF-BD5E8080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93147"/>
              </p:ext>
            </p:extLst>
          </p:nvPr>
        </p:nvGraphicFramePr>
        <p:xfrm>
          <a:off x="6892119" y="4101942"/>
          <a:ext cx="5211649" cy="1439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115">
                  <a:extLst>
                    <a:ext uri="{9D8B030D-6E8A-4147-A177-3AD203B41FA5}">
                      <a16:colId xmlns:a16="http://schemas.microsoft.com/office/drawing/2014/main" val="2738615215"/>
                    </a:ext>
                  </a:extLst>
                </a:gridCol>
                <a:gridCol w="3903534">
                  <a:extLst>
                    <a:ext uri="{9D8B030D-6E8A-4147-A177-3AD203B41FA5}">
                      <a16:colId xmlns:a16="http://schemas.microsoft.com/office/drawing/2014/main" val="30540252"/>
                    </a:ext>
                  </a:extLst>
                </a:gridCol>
              </a:tblGrid>
              <a:tr h="28479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Table of Standards Relevant to Structural Design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29109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 1990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Basis of structural design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631870"/>
                  </a:ext>
                </a:extLst>
              </a:tr>
              <a:tr h="584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EN 1991-2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Eurocode 1 - Actions on structures; Part 2 – Traffic loads on bridges and other civil engineering works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473270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 1997-1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Eurocode 7 - Geotechnical design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473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CDF7A17-712D-FCCD-741B-E5168E8D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2" y="134779"/>
            <a:ext cx="659251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Structural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Structural design should be based on the Eurocode methodology.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Eurocode 1, EN 1991-2, sets out load cases, such as the weight of material above a </a:t>
            </a:r>
            <a:r>
              <a:rPr kumimoji="0" lang="en-GB" altLang="en-US" sz="2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SuDS</a:t>
            </a: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attenuation asset and dynamic traffic including braking forces and fatigue due to cyclic loading.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Different sizes and designs of crates, pipes or arches can take greater or lesser loadings, depending on their geometry and material properties and the nuances of the installation design. 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020BB-871A-E1D8-913F-6365A932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585" y="11165"/>
            <a:ext cx="5366467" cy="40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C030DA-EDD6-982A-76EF-BD5E8080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42495"/>
              </p:ext>
            </p:extLst>
          </p:nvPr>
        </p:nvGraphicFramePr>
        <p:xfrm>
          <a:off x="6999804" y="4101943"/>
          <a:ext cx="5131260" cy="1275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937">
                  <a:extLst>
                    <a:ext uri="{9D8B030D-6E8A-4147-A177-3AD203B41FA5}">
                      <a16:colId xmlns:a16="http://schemas.microsoft.com/office/drawing/2014/main" val="2738615215"/>
                    </a:ext>
                  </a:extLst>
                </a:gridCol>
                <a:gridCol w="3843323">
                  <a:extLst>
                    <a:ext uri="{9D8B030D-6E8A-4147-A177-3AD203B41FA5}">
                      <a16:colId xmlns:a16="http://schemas.microsoft.com/office/drawing/2014/main" val="30540252"/>
                    </a:ext>
                  </a:extLst>
                </a:gridCol>
              </a:tblGrid>
              <a:tr h="2523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Table of Standards Relevant to Structural Design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29109"/>
                  </a:ext>
                </a:extLst>
              </a:tr>
              <a:tr h="2523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 1990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Basis of structural design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631870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EN 1991-2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Eurocode 1 - Actions on structures; Part 2 – Traffic loads on bridges and other civil engineering works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473270"/>
                  </a:ext>
                </a:extLst>
              </a:tr>
              <a:tr h="2523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 1997-1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Eurocode 7 - Geotechnical design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473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CDF7A17-712D-FCCD-741B-E5168E8D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6" y="-134265"/>
            <a:ext cx="6962450" cy="712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Structural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en-US" sz="27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uidance for the minimum and maximum cover for a product and the short- and long-term loading must be followed precisely.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product is structurally adequate under Eurocodes if installed under the same conditions as the manufacturer’s design checks.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Eurocode 7, EN1997-1, is the methodology for geotechnical design requirements.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level of supervision required during construction should be stated by the designer and the conditions that need to be checked.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020BB-871A-E1D8-913F-6365A932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08" y="11165"/>
            <a:ext cx="5190544" cy="3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DFB0C-E744-4274-859B-B387C84EAE78}"/>
              </a:ext>
            </a:extLst>
          </p:cNvPr>
          <p:cNvSpPr/>
          <p:nvPr/>
        </p:nvSpPr>
        <p:spPr>
          <a:xfrm>
            <a:off x="0" y="-12700"/>
            <a:ext cx="54771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7A73CC-4F62-41E1-A735-F5E44A98FC87}"/>
              </a:ext>
            </a:extLst>
          </p:cNvPr>
          <p:cNvSpPr/>
          <p:nvPr/>
        </p:nvSpPr>
        <p:spPr>
          <a:xfrm rot="10800000">
            <a:off x="5108262" y="-14358"/>
            <a:ext cx="2804010" cy="6845301"/>
          </a:xfrm>
          <a:prstGeom prst="triangle">
            <a:avLst>
              <a:gd name="adj" fmla="val 8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FBFFE-DBA7-EF41-83CE-EC941C79D533}"/>
              </a:ext>
            </a:extLst>
          </p:cNvPr>
          <p:cNvSpPr/>
          <p:nvPr/>
        </p:nvSpPr>
        <p:spPr>
          <a:xfrm>
            <a:off x="0" y="6121400"/>
            <a:ext cx="15113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CD3ABE-4DEA-0591-F85B-8FA9360E7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38342"/>
              </p:ext>
            </p:extLst>
          </p:nvPr>
        </p:nvGraphicFramePr>
        <p:xfrm>
          <a:off x="7465325" y="2758096"/>
          <a:ext cx="4638442" cy="1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241">
                  <a:extLst>
                    <a:ext uri="{9D8B030D-6E8A-4147-A177-3AD203B41FA5}">
                      <a16:colId xmlns:a16="http://schemas.microsoft.com/office/drawing/2014/main" val="1488173326"/>
                    </a:ext>
                  </a:extLst>
                </a:gridCol>
                <a:gridCol w="3474201">
                  <a:extLst>
                    <a:ext uri="{9D8B030D-6E8A-4147-A177-3AD203B41FA5}">
                      <a16:colId xmlns:a16="http://schemas.microsoft.com/office/drawing/2014/main" val="122798192"/>
                    </a:ext>
                  </a:extLst>
                </a:gridCol>
              </a:tblGrid>
              <a:tr h="1570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>
                          <a:effectLst/>
                        </a:rPr>
                        <a:t>Table of Standards Relevant to large diameter pipes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4080"/>
                  </a:ext>
                </a:extLst>
              </a:tr>
              <a:tr h="157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BS 9295:2020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Guide to the structural design of buried pipes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738372"/>
                  </a:ext>
                </a:extLst>
              </a:tr>
              <a:tr h="1570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Table of Standards Relevant to Concrete large diameter pipes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37164"/>
                  </a:ext>
                </a:extLst>
              </a:tr>
              <a:tr h="157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386875"/>
                  </a:ext>
                </a:extLst>
              </a:tr>
              <a:tr h="322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BS EN 1916: 2002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Concrete pipes and fittings, unreinforced, steel fibre and reinforced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418755"/>
                  </a:ext>
                </a:extLst>
              </a:tr>
              <a:tr h="322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BS5911-1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Concrete pipes and ancillary concrete products (recently updated to align with Eurocodes)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165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9C2A1D-6588-47F3-B277-A4807B4F8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94773"/>
              </p:ext>
            </p:extLst>
          </p:nvPr>
        </p:nvGraphicFramePr>
        <p:xfrm>
          <a:off x="7465325" y="4179771"/>
          <a:ext cx="4638442" cy="2393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241">
                  <a:extLst>
                    <a:ext uri="{9D8B030D-6E8A-4147-A177-3AD203B41FA5}">
                      <a16:colId xmlns:a16="http://schemas.microsoft.com/office/drawing/2014/main" val="2388256218"/>
                    </a:ext>
                  </a:extLst>
                </a:gridCol>
                <a:gridCol w="3474201">
                  <a:extLst>
                    <a:ext uri="{9D8B030D-6E8A-4147-A177-3AD203B41FA5}">
                      <a16:colId xmlns:a16="http://schemas.microsoft.com/office/drawing/2014/main" val="2384351349"/>
                    </a:ext>
                  </a:extLst>
                </a:gridCol>
              </a:tblGrid>
              <a:tr h="3519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Table of Standards Relevant to</a:t>
                      </a:r>
                      <a:r>
                        <a:rPr lang="en-US" sz="1100" dirty="0">
                          <a:effectLst/>
                        </a:rPr>
                        <a:t> Plastic Pipes 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58010"/>
                  </a:ext>
                </a:extLst>
              </a:tr>
              <a:tr h="41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BS EN 1401-1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Plastics piping systems for non-pressure underground drainage and sewerage. Unplasticized poly(</a:t>
                      </a:r>
                      <a:r>
                        <a:rPr lang="en-GB" sz="1100" dirty="0" err="1">
                          <a:effectLst/>
                        </a:rPr>
                        <a:t>vinylchloride</a:t>
                      </a:r>
                      <a:r>
                        <a:rPr lang="en-GB" sz="1100" dirty="0">
                          <a:effectLst/>
                        </a:rPr>
                        <a:t>) (PVC-U): Specifications for pipes, fittings and the system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626719"/>
                  </a:ext>
                </a:extLst>
              </a:tr>
              <a:tr h="552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EN 13476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Plastics piping systems for non-pressure underground drainage and sewerage – Structured-wall piping systems of </a:t>
                      </a:r>
                      <a:r>
                        <a:rPr lang="en-US" sz="1100" dirty="0" err="1">
                          <a:effectLst/>
                        </a:rPr>
                        <a:t>unplasticised</a:t>
                      </a:r>
                      <a:r>
                        <a:rPr lang="en-US" sz="1100" dirty="0">
                          <a:effectLst/>
                        </a:rPr>
                        <a:t> polyvinyl chloride (PVC-U), polypropylene (PP) and polyethylene (PE)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759231"/>
                  </a:ext>
                </a:extLst>
              </a:tr>
              <a:tr h="208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EN 14758.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Plastics piping systems for non-pressure underground drainage and sewerage - Polypropylene with mineral modifiers (PP-MD)  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8593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68FD249-17DB-EFFF-C996-0FE2B18B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38953"/>
            <a:ext cx="7465324" cy="74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specifications: pipes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Pipes should be designed to BS 9295 to ensure their structural performance.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pipes are laid in parallel, as is often the case for below-ground </a:t>
            </a:r>
            <a:r>
              <a:rPr kumimoji="0" lang="en-GB" altLang="en-US" sz="2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SuDS</a:t>
            </a: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attenuation applications, a different approach to structural design is usually required compared with pipes laid as a single run.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concrete pipes, BS EN 1916 and BS 5911-1 provide the details for product specifications.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specifications for plastic pipes should meet BS EN 1401-1 for solid wall pipes and BS EN 13476 for structured wall pipes made of HDPE, PP or PVC-U.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9B845-2CFE-29A6-4A23-3CB05567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452" y="66249"/>
            <a:ext cx="3461315" cy="26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24282A"/>
      </a:dk2>
      <a:lt2>
        <a:srgbClr val="E7E6E6"/>
      </a:lt2>
      <a:accent1>
        <a:srgbClr val="96C950"/>
      </a:accent1>
      <a:accent2>
        <a:srgbClr val="F1B434"/>
      </a:accent2>
      <a:accent3>
        <a:srgbClr val="009CDE"/>
      </a:accent3>
      <a:accent4>
        <a:srgbClr val="03257E"/>
      </a:accent4>
      <a:accent5>
        <a:srgbClr val="279989"/>
      </a:accent5>
      <a:accent6>
        <a:srgbClr val="64CCC9"/>
      </a:accent6>
      <a:hlink>
        <a:srgbClr val="009CDE"/>
      </a:hlink>
      <a:folHlink>
        <a:srgbClr val="009C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74B315B19CA40ACA8FC25ED284B52" ma:contentTypeVersion="16" ma:contentTypeDescription="Create a new document." ma:contentTypeScope="" ma:versionID="c4e08f7d668f8a0a0b495017f74a9f8c">
  <xsd:schema xmlns:xsd="http://www.w3.org/2001/XMLSchema" xmlns:xs="http://www.w3.org/2001/XMLSchema" xmlns:p="http://schemas.microsoft.com/office/2006/metadata/properties" xmlns:ns2="97ab4b56-2a27-4613-a447-ed502cb00575" xmlns:ns3="c46d4178-b66d-4d12-83d4-d616075ceafe" targetNamespace="http://schemas.microsoft.com/office/2006/metadata/properties" ma:root="true" ma:fieldsID="5977ff3f2c3d673334ad8b42a9e245e7" ns2:_="" ns3:_="">
    <xsd:import namespace="97ab4b56-2a27-4613-a447-ed502cb00575"/>
    <xsd:import namespace="c46d4178-b66d-4d12-83d4-d616075cea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Folder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b4b56-2a27-4613-a447-ed502cb00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312d2c-9ce8-45b0-a722-8e025dbd1f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Size" ma:index="23" nillable="true" ma:displayName="Folder Size" ma:format="Dropdown" ma:internalName="FolderSiz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d4178-b66d-4d12-83d4-d616075ceaf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227c9a-0dd7-4478-af32-3062c85887a7}" ma:internalName="TaxCatchAll" ma:showField="CatchAllData" ma:web="c46d4178-b66d-4d12-83d4-d616075ce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6d4178-b66d-4d12-83d4-d616075ceafe" xsi:nil="true"/>
    <lcf76f155ced4ddcb4097134ff3c332f xmlns="97ab4b56-2a27-4613-a447-ed502cb00575">
      <Terms xmlns="http://schemas.microsoft.com/office/infopath/2007/PartnerControls"/>
    </lcf76f155ced4ddcb4097134ff3c332f>
    <FolderSize xmlns="97ab4b56-2a27-4613-a447-ed502cb00575" xsi:nil="true"/>
  </documentManagement>
</p:properties>
</file>

<file path=customXml/itemProps1.xml><?xml version="1.0" encoding="utf-8"?>
<ds:datastoreItem xmlns:ds="http://schemas.openxmlformats.org/officeDocument/2006/customXml" ds:itemID="{AF4D1DC6-CC84-4971-8955-3EB4BDDF8FB8}"/>
</file>

<file path=customXml/itemProps2.xml><?xml version="1.0" encoding="utf-8"?>
<ds:datastoreItem xmlns:ds="http://schemas.openxmlformats.org/officeDocument/2006/customXml" ds:itemID="{22264D48-4421-4662-AD7A-E7C149A16A7D}"/>
</file>

<file path=customXml/itemProps3.xml><?xml version="1.0" encoding="utf-8"?>
<ds:datastoreItem xmlns:ds="http://schemas.openxmlformats.org/officeDocument/2006/customXml" ds:itemID="{E3636168-132A-44E5-B4EF-1E4A197BF3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25790</TotalTime>
  <Words>1718</Words>
  <Application>Microsoft Office PowerPoint</Application>
  <PresentationFormat>Widescreen</PresentationFormat>
  <Paragraphs>170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Rob Mitton</cp:lastModifiedBy>
  <cp:revision>1855</cp:revision>
  <cp:lastPrinted>2019-02-01T12:14:13Z</cp:lastPrinted>
  <dcterms:created xsi:type="dcterms:W3CDTF">2014-10-14T06:21:58Z</dcterms:created>
  <dcterms:modified xsi:type="dcterms:W3CDTF">2024-11-21T09:11:54Z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0x010100A3074B315B19CA40ACA8FC25ED284B52</vt:lpwstr>
  </property>
</Properties>
</file>